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90" r:id="rId4"/>
    <p:sldId id="257" r:id="rId5"/>
    <p:sldId id="258" r:id="rId6"/>
    <p:sldId id="284" r:id="rId7"/>
    <p:sldId id="260" r:id="rId8"/>
    <p:sldId id="263" r:id="rId9"/>
    <p:sldId id="261" r:id="rId10"/>
    <p:sldId id="262" r:id="rId11"/>
    <p:sldId id="285" r:id="rId12"/>
    <p:sldId id="264" r:id="rId13"/>
    <p:sldId id="265" r:id="rId14"/>
    <p:sldId id="279" r:id="rId15"/>
    <p:sldId id="268" r:id="rId16"/>
    <p:sldId id="269" r:id="rId17"/>
    <p:sldId id="270" r:id="rId18"/>
    <p:sldId id="282" r:id="rId19"/>
    <p:sldId id="271" r:id="rId20"/>
    <p:sldId id="280" r:id="rId21"/>
    <p:sldId id="272" r:id="rId22"/>
    <p:sldId id="286" r:id="rId23"/>
    <p:sldId id="278" r:id="rId24"/>
    <p:sldId id="273" r:id="rId25"/>
    <p:sldId id="276" r:id="rId26"/>
    <p:sldId id="274" r:id="rId27"/>
    <p:sldId id="287" r:id="rId28"/>
    <p:sldId id="275" r:id="rId29"/>
    <p:sldId id="281" r:id="rId30"/>
    <p:sldId id="291" r:id="rId31"/>
    <p:sldId id="288" r:id="rId32"/>
    <p:sldId id="28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90" d="100"/>
          <a:sy n="90" d="100"/>
        </p:scale>
        <p:origin x="-510" y="-126"/>
      </p:cViewPr>
      <p:guideLst>
        <p:guide orient="horz" pos="9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261E3-F202-4498-9D77-158874C0731E}" type="datetimeFigureOut">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1BB59-E131-4740-B2E1-7D1905DEE991}" type="slidenum">
              <a:rPr lang="en-US" smtClean="0"/>
              <a:t>‹#›</a:t>
            </a:fld>
            <a:endParaRPr lang="en-US"/>
          </a:p>
        </p:txBody>
      </p:sp>
    </p:spTree>
    <p:extLst>
      <p:ext uri="{BB962C8B-B14F-4D97-AF65-F5344CB8AC3E}">
        <p14:creationId xmlns:p14="http://schemas.microsoft.com/office/powerpoint/2010/main" val="1304015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261E3-F202-4498-9D77-158874C0731E}" type="datetimeFigureOut">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1BB59-E131-4740-B2E1-7D1905DEE991}" type="slidenum">
              <a:rPr lang="en-US" smtClean="0"/>
              <a:t>‹#›</a:t>
            </a:fld>
            <a:endParaRPr lang="en-US"/>
          </a:p>
        </p:txBody>
      </p:sp>
    </p:spTree>
    <p:extLst>
      <p:ext uri="{BB962C8B-B14F-4D97-AF65-F5344CB8AC3E}">
        <p14:creationId xmlns:p14="http://schemas.microsoft.com/office/powerpoint/2010/main" val="3805097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261E3-F202-4498-9D77-158874C0731E}" type="datetimeFigureOut">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1BB59-E131-4740-B2E1-7D1905DEE991}" type="slidenum">
              <a:rPr lang="en-US" smtClean="0"/>
              <a:t>‹#›</a:t>
            </a:fld>
            <a:endParaRPr lang="en-US"/>
          </a:p>
        </p:txBody>
      </p:sp>
    </p:spTree>
    <p:extLst>
      <p:ext uri="{BB962C8B-B14F-4D97-AF65-F5344CB8AC3E}">
        <p14:creationId xmlns:p14="http://schemas.microsoft.com/office/powerpoint/2010/main" val="77750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13261E3-F202-4498-9D77-158874C0731E}" type="datetimeFigureOut">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1BB59-E131-4740-B2E1-7D1905DEE991}" type="slidenum">
              <a:rPr lang="en-US" smtClean="0"/>
              <a:t>‹#›</a:t>
            </a:fld>
            <a:endParaRPr lang="en-US"/>
          </a:p>
        </p:txBody>
      </p:sp>
      <p:cxnSp>
        <p:nvCxnSpPr>
          <p:cNvPr id="9" name="Straight Connector 8"/>
          <p:cNvCxnSpPr/>
          <p:nvPr userDrawn="1"/>
        </p:nvCxnSpPr>
        <p:spPr>
          <a:xfrm>
            <a:off x="457200" y="1219200"/>
            <a:ext cx="8686800" cy="0"/>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6046605"/>
            <a:ext cx="1028701" cy="70961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43600" y="6061791"/>
            <a:ext cx="2743200" cy="665532"/>
          </a:xfrm>
          <a:prstGeom prst="rect">
            <a:avLst/>
          </a:prstGeom>
        </p:spPr>
      </p:pic>
    </p:spTree>
    <p:extLst>
      <p:ext uri="{BB962C8B-B14F-4D97-AF65-F5344CB8AC3E}">
        <p14:creationId xmlns:p14="http://schemas.microsoft.com/office/powerpoint/2010/main" val="2713503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261E3-F202-4498-9D77-158874C0731E}" type="datetimeFigureOut">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1BB59-E131-4740-B2E1-7D1905DEE991}" type="slidenum">
              <a:rPr lang="en-US" smtClean="0"/>
              <a:t>‹#›</a:t>
            </a:fld>
            <a:endParaRPr lang="en-US"/>
          </a:p>
        </p:txBody>
      </p:sp>
    </p:spTree>
    <p:extLst>
      <p:ext uri="{BB962C8B-B14F-4D97-AF65-F5344CB8AC3E}">
        <p14:creationId xmlns:p14="http://schemas.microsoft.com/office/powerpoint/2010/main" val="1440957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261E3-F202-4498-9D77-158874C0731E}" type="datetimeFigureOut">
              <a:rPr lang="en-US" smtClean="0"/>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1BB59-E131-4740-B2E1-7D1905DEE991}" type="slidenum">
              <a:rPr lang="en-US" smtClean="0"/>
              <a:t>‹#›</a:t>
            </a:fld>
            <a:endParaRPr lang="en-US"/>
          </a:p>
        </p:txBody>
      </p:sp>
    </p:spTree>
    <p:extLst>
      <p:ext uri="{BB962C8B-B14F-4D97-AF65-F5344CB8AC3E}">
        <p14:creationId xmlns:p14="http://schemas.microsoft.com/office/powerpoint/2010/main" val="3114448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261E3-F202-4498-9D77-158874C0731E}" type="datetimeFigureOut">
              <a:rPr lang="en-US" smtClean="0"/>
              <a:t>3/12/2012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81BB59-E131-4740-B2E1-7D1905DEE991}" type="slidenum">
              <a:rPr lang="en-US" smtClean="0"/>
              <a:t>‹#›</a:t>
            </a:fld>
            <a:endParaRPr lang="en-US"/>
          </a:p>
        </p:txBody>
      </p:sp>
    </p:spTree>
    <p:extLst>
      <p:ext uri="{BB962C8B-B14F-4D97-AF65-F5344CB8AC3E}">
        <p14:creationId xmlns:p14="http://schemas.microsoft.com/office/powerpoint/2010/main" val="1698429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261E3-F202-4498-9D77-158874C0731E}" type="datetimeFigureOut">
              <a:rPr lang="en-US" smtClean="0"/>
              <a:t>3/12/2012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81BB59-E131-4740-B2E1-7D1905DEE991}" type="slidenum">
              <a:rPr lang="en-US" smtClean="0"/>
              <a:t>‹#›</a:t>
            </a:fld>
            <a:endParaRPr lang="en-US"/>
          </a:p>
        </p:txBody>
      </p:sp>
    </p:spTree>
    <p:extLst>
      <p:ext uri="{BB962C8B-B14F-4D97-AF65-F5344CB8AC3E}">
        <p14:creationId xmlns:p14="http://schemas.microsoft.com/office/powerpoint/2010/main" val="140144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261E3-F202-4498-9D77-158874C0731E}" type="datetimeFigureOut">
              <a:rPr lang="en-US" smtClean="0"/>
              <a:t>3/12/2012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81BB59-E131-4740-B2E1-7D1905DEE991}" type="slidenum">
              <a:rPr lang="en-US" smtClean="0"/>
              <a:t>‹#›</a:t>
            </a:fld>
            <a:endParaRPr lang="en-US"/>
          </a:p>
        </p:txBody>
      </p:sp>
    </p:spTree>
    <p:extLst>
      <p:ext uri="{BB962C8B-B14F-4D97-AF65-F5344CB8AC3E}">
        <p14:creationId xmlns:p14="http://schemas.microsoft.com/office/powerpoint/2010/main" val="69436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261E3-F202-4498-9D77-158874C0731E}" type="datetimeFigureOut">
              <a:rPr lang="en-US" smtClean="0"/>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1BB59-E131-4740-B2E1-7D1905DEE991}" type="slidenum">
              <a:rPr lang="en-US" smtClean="0"/>
              <a:t>‹#›</a:t>
            </a:fld>
            <a:endParaRPr lang="en-US"/>
          </a:p>
        </p:txBody>
      </p:sp>
    </p:spTree>
    <p:extLst>
      <p:ext uri="{BB962C8B-B14F-4D97-AF65-F5344CB8AC3E}">
        <p14:creationId xmlns:p14="http://schemas.microsoft.com/office/powerpoint/2010/main" val="1733322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261E3-F202-4498-9D77-158874C0731E}" type="datetimeFigureOut">
              <a:rPr lang="en-US" smtClean="0"/>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1BB59-E131-4740-B2E1-7D1905DEE991}" type="slidenum">
              <a:rPr lang="en-US" smtClean="0"/>
              <a:t>‹#›</a:t>
            </a:fld>
            <a:endParaRPr lang="en-US"/>
          </a:p>
        </p:txBody>
      </p:sp>
    </p:spTree>
    <p:extLst>
      <p:ext uri="{BB962C8B-B14F-4D97-AF65-F5344CB8AC3E}">
        <p14:creationId xmlns:p14="http://schemas.microsoft.com/office/powerpoint/2010/main" val="3774338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3261E3-F202-4498-9D77-158874C0731E}" type="datetimeFigureOut">
              <a:rPr lang="en-US" smtClean="0"/>
              <a:t>3/12/2012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81BB59-E131-4740-B2E1-7D1905DEE991}" type="slidenum">
              <a:rPr lang="en-US" smtClean="0"/>
              <a:t>‹#›</a:t>
            </a:fld>
            <a:endParaRPr lang="en-US"/>
          </a:p>
        </p:txBody>
      </p:sp>
    </p:spTree>
    <p:extLst>
      <p:ext uri="{BB962C8B-B14F-4D97-AF65-F5344CB8AC3E}">
        <p14:creationId xmlns:p14="http://schemas.microsoft.com/office/powerpoint/2010/main" val="3173926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859" b="18314"/>
          <a:stretch/>
        </p:blipFill>
        <p:spPr>
          <a:xfrm>
            <a:off x="-12505" y="-76199"/>
            <a:ext cx="9144000" cy="4994517"/>
          </a:xfrm>
          <a:prstGeom prst="rect">
            <a:avLst/>
          </a:prstGeom>
          <a:effectLst>
            <a:outerShdw blurRad="50800" dist="38100" dir="2700000" algn="tl" rotWithShape="0">
              <a:prstClr val="black">
                <a:alpha val="40000"/>
              </a:prstClr>
            </a:outerShdw>
          </a:effectLst>
        </p:spPr>
      </p:pic>
      <p:sp>
        <p:nvSpPr>
          <p:cNvPr id="2" name="Title 1"/>
          <p:cNvSpPr>
            <a:spLocks noGrp="1"/>
          </p:cNvSpPr>
          <p:nvPr>
            <p:ph type="ctrTitle"/>
          </p:nvPr>
        </p:nvSpPr>
        <p:spPr>
          <a:xfrm>
            <a:off x="685800" y="304800"/>
            <a:ext cx="7772400" cy="990600"/>
          </a:xfrm>
        </p:spPr>
        <p:txBody>
          <a:bodyPr>
            <a:normAutofit fontScale="90000"/>
          </a:bodyPr>
          <a:lstStyle/>
          <a:p>
            <a:r>
              <a:rPr lang="en-US" dirty="0" smtClean="0">
                <a:effectLst>
                  <a:outerShdw blurRad="38100" dist="38100" dir="2700000" algn="tl">
                    <a:srgbClr val="000000">
                      <a:alpha val="43137"/>
                    </a:srgbClr>
                  </a:outerShdw>
                </a:effectLst>
              </a:rPr>
              <a:t>Milton Union Schools</a:t>
            </a:r>
            <a:br>
              <a:rPr lang="en-US" dirty="0" smtClean="0">
                <a:effectLst>
                  <a:outerShdw blurRad="38100" dist="38100" dir="2700000" algn="tl">
                    <a:srgbClr val="000000">
                      <a:alpha val="43137"/>
                    </a:srgbClr>
                  </a:outerShdw>
                </a:effectLst>
              </a:rPr>
            </a:br>
            <a:r>
              <a:rPr lang="en-US" i="1" cap="all" dirty="0" smtClean="0">
                <a:effectLst>
                  <a:outerShdw blurRad="38100" dist="38100" dir="2700000" algn="tl">
                    <a:srgbClr val="000000">
                      <a:alpha val="43137"/>
                    </a:srgbClr>
                  </a:outerShdw>
                </a:effectLst>
              </a:rPr>
              <a:t>Green Initiatives</a:t>
            </a:r>
            <a:endParaRPr lang="en-US" i="1" cap="all"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464676" y="5210175"/>
            <a:ext cx="6400800" cy="1343025"/>
          </a:xfrm>
        </p:spPr>
        <p:txBody>
          <a:bodyPr/>
          <a:lstStyle/>
          <a:p>
            <a:r>
              <a:rPr lang="en-US" dirty="0" smtClean="0">
                <a:solidFill>
                  <a:schemeClr val="accent3">
                    <a:lumMod val="75000"/>
                  </a:schemeClr>
                </a:solidFill>
              </a:rPr>
              <a:t>Heapy Engineering</a:t>
            </a:r>
          </a:p>
          <a:p>
            <a:r>
              <a:rPr lang="en-US" dirty="0" smtClean="0">
                <a:solidFill>
                  <a:schemeClr val="accent3">
                    <a:lumMod val="75000"/>
                  </a:schemeClr>
                </a:solidFill>
              </a:rPr>
              <a:t>Rick Pavlak, PE, LEED AP BD+C</a:t>
            </a:r>
            <a:endParaRPr lang="en-US" dirty="0">
              <a:solidFill>
                <a:schemeClr val="accent3">
                  <a:lumMod val="75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627" y="5029200"/>
            <a:ext cx="2057400" cy="1419225"/>
          </a:xfrm>
          <a:prstGeom prst="rect">
            <a:avLst/>
          </a:prstGeom>
        </p:spPr>
      </p:pic>
    </p:spTree>
    <p:extLst>
      <p:ext uri="{BB962C8B-B14F-4D97-AF65-F5344CB8AC3E}">
        <p14:creationId xmlns:p14="http://schemas.microsoft.com/office/powerpoint/2010/main" val="3814046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Photovoltaic System</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3453"/>
          <a:stretch/>
        </p:blipFill>
        <p:spPr>
          <a:xfrm>
            <a:off x="1524000" y="1676400"/>
            <a:ext cx="5857128" cy="4369676"/>
          </a:xfrm>
        </p:spPr>
      </p:pic>
    </p:spTree>
    <p:extLst>
      <p:ext uri="{BB962C8B-B14F-4D97-AF65-F5344CB8AC3E}">
        <p14:creationId xmlns:p14="http://schemas.microsoft.com/office/powerpoint/2010/main" val="3470236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Chiller / Ice Storage</a:t>
            </a:r>
            <a:endParaRPr lang="en-US" dirty="0"/>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3998" cy="571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 name="Rectangle 11"/>
          <p:cNvSpPr>
            <a:spLocks/>
          </p:cNvSpPr>
          <p:nvPr/>
        </p:nvSpPr>
        <p:spPr bwMode="auto">
          <a:xfrm>
            <a:off x="2133600" y="5867400"/>
            <a:ext cx="3200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8057" bIns="0" anchor="ctr"/>
          <a:lstStyle/>
          <a:p>
            <a:pPr marL="57150"/>
            <a:r>
              <a:rPr lang="en-US" dirty="0">
                <a:latin typeface="Neutraface 2 Text Book" pitchFamily="34" charset="0"/>
                <a:ea typeface="Neutraface 2 Text Book" pitchFamily="34" charset="0"/>
                <a:cs typeface="Neutraface 2 Text Book" pitchFamily="34" charset="0"/>
                <a:sym typeface="Neutraface 2 Text Book" pitchFamily="34" charset="0"/>
              </a:rPr>
              <a:t>Size:         </a:t>
            </a:r>
            <a:r>
              <a:rPr lang="en-US" dirty="0" smtClean="0">
                <a:latin typeface="Neutraface 2 Text Book" pitchFamily="34" charset="0"/>
                <a:ea typeface="Neutraface 2 Text Book" pitchFamily="34" charset="0"/>
                <a:cs typeface="Neutraface 2 Text Book" pitchFamily="34" charset="0"/>
                <a:sym typeface="Neutraface 2 Text Book" pitchFamily="34" charset="0"/>
              </a:rPr>
              <a:t>12 </a:t>
            </a:r>
            <a:r>
              <a:rPr lang="en-US" dirty="0">
                <a:latin typeface="Neutraface 2 Text Book" pitchFamily="34" charset="0"/>
                <a:ea typeface="Neutraface 2 Text Book" pitchFamily="34" charset="0"/>
                <a:cs typeface="Neutraface 2 Text Book" pitchFamily="34" charset="0"/>
                <a:sym typeface="Neutraface 2 Text Book" pitchFamily="34" charset="0"/>
              </a:rPr>
              <a:t>KW</a:t>
            </a:r>
          </a:p>
          <a:p>
            <a:pPr marL="57150"/>
            <a:r>
              <a:rPr lang="en-US" dirty="0">
                <a:latin typeface="Neutraface 2 Text Book" pitchFamily="34" charset="0"/>
                <a:ea typeface="Neutraface 2 Text Book" pitchFamily="34" charset="0"/>
                <a:cs typeface="Neutraface 2 Text Book" pitchFamily="34" charset="0"/>
                <a:sym typeface="Neutraface 2 Text Book" pitchFamily="34" charset="0"/>
              </a:rPr>
              <a:t>Cost:        $75,000</a:t>
            </a:r>
          </a:p>
          <a:p>
            <a:pPr marL="57150"/>
            <a:r>
              <a:rPr lang="en-US" dirty="0">
                <a:latin typeface="Neutraface 2 Text Book" pitchFamily="34" charset="0"/>
                <a:ea typeface="Neutraface 2 Text Book" pitchFamily="34" charset="0"/>
                <a:cs typeface="Neutraface 2 Text Book" pitchFamily="34" charset="0"/>
                <a:sym typeface="Neutraface 2 Text Book" pitchFamily="34" charset="0"/>
              </a:rPr>
              <a:t>Payback:  15.3 </a:t>
            </a:r>
            <a:r>
              <a:rPr lang="en-US" dirty="0" err="1" smtClean="0">
                <a:latin typeface="Neutraface 2 Text Book" pitchFamily="34" charset="0"/>
                <a:ea typeface="Neutraface 2 Text Book" pitchFamily="34" charset="0"/>
                <a:cs typeface="Neutraface 2 Text Book" pitchFamily="34" charset="0"/>
                <a:sym typeface="Neutraface 2 Text Book" pitchFamily="34" charset="0"/>
              </a:rPr>
              <a:t>yrs</a:t>
            </a:r>
            <a:endParaRPr lang="en-US" dirty="0">
              <a:latin typeface="Neutraface 2 Text Book" pitchFamily="34" charset="0"/>
              <a:ea typeface="Neutraface 2 Text Book" pitchFamily="34" charset="0"/>
              <a:cs typeface="Neutraface 2 Text Book" pitchFamily="34" charset="0"/>
              <a:sym typeface="Neutraface 2 Text Book" pitchFamily="34" charset="0"/>
            </a:endParaRPr>
          </a:p>
        </p:txBody>
      </p:sp>
      <p:sp>
        <p:nvSpPr>
          <p:cNvPr id="10" name="Title 1"/>
          <p:cNvSpPr txBox="1">
            <a:spLocks/>
          </p:cNvSpPr>
          <p:nvPr/>
        </p:nvSpPr>
        <p:spPr>
          <a:xfrm>
            <a:off x="2819400" y="277091"/>
            <a:ext cx="3505200" cy="99060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spcBef>
                <a:spcPct val="0"/>
              </a:spcBef>
              <a:buNone/>
              <a:defRPr sz="4000" kern="1200">
                <a:solidFill>
                  <a:schemeClr val="tx1"/>
                </a:solidFill>
                <a:latin typeface="+mj-lt"/>
                <a:ea typeface="+mj-ea"/>
                <a:cs typeface="+mj-cs"/>
              </a:defRPr>
            </a:lvl1pPr>
          </a:lstStyle>
          <a:p>
            <a:pPr algn="ctr"/>
            <a:r>
              <a:rPr lang="en-US" dirty="0" smtClean="0">
                <a:effectLst>
                  <a:outerShdw blurRad="38100" dist="38100" dir="2700000" algn="tl">
                    <a:srgbClr val="000000">
                      <a:alpha val="43137"/>
                    </a:srgbClr>
                  </a:outerShdw>
                </a:effectLst>
              </a:rPr>
              <a:t>Wind Turbine</a:t>
            </a:r>
            <a:endParaRPr lang="en-US" dirty="0">
              <a:effectLst>
                <a:outerShdw blurRad="38100" dist="38100" dir="2700000" algn="tl">
                  <a:srgbClr val="000000">
                    <a:alpha val="43137"/>
                  </a:srgbClr>
                </a:outerShdw>
              </a:effectLst>
            </a:endParaRPr>
          </a:p>
        </p:txBody>
      </p:sp>
      <p:cxnSp>
        <p:nvCxnSpPr>
          <p:cNvPr id="11" name="Straight Arrow Connector 10"/>
          <p:cNvCxnSpPr>
            <a:stCxn id="10" idx="2"/>
          </p:cNvCxnSpPr>
          <p:nvPr/>
        </p:nvCxnSpPr>
        <p:spPr>
          <a:xfrm flipH="1">
            <a:off x="1" y="1267691"/>
            <a:ext cx="4571999" cy="3075709"/>
          </a:xfrm>
          <a:prstGeom prst="straightConnector1">
            <a:avLst/>
          </a:prstGeom>
          <a:ln>
            <a:solidFill>
              <a:schemeClr val="accent1">
                <a:lumMod val="20000"/>
                <a:lumOff val="80000"/>
              </a:schemeClr>
            </a:solidFill>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59772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Turbine</a:t>
            </a:r>
            <a:endParaRPr lang="en-US" dirty="0"/>
          </a:p>
        </p:txBody>
      </p:sp>
      <p:sp>
        <p:nvSpPr>
          <p:cNvPr id="3" name="Content Placeholder 2"/>
          <p:cNvSpPr>
            <a:spLocks noGrp="1"/>
          </p:cNvSpPr>
          <p:nvPr>
            <p:ph idx="1"/>
          </p:nvPr>
        </p:nvSpPr>
        <p:spPr>
          <a:xfrm>
            <a:off x="457200" y="1600200"/>
            <a:ext cx="6172200" cy="4525963"/>
          </a:xfrm>
        </p:spPr>
        <p:txBody>
          <a:bodyPr/>
          <a:lstStyle/>
          <a:p>
            <a:r>
              <a:rPr lang="en-US" dirty="0"/>
              <a:t>12kW wind turbine (mostly for educational purposes</a:t>
            </a:r>
            <a:r>
              <a:rPr lang="en-US" dirty="0" smtClean="0"/>
              <a:t>)</a:t>
            </a:r>
          </a:p>
          <a:p>
            <a:r>
              <a:rPr lang="en-US" dirty="0" smtClean="0"/>
              <a:t>Turbine </a:t>
            </a:r>
            <a:r>
              <a:rPr lang="en-US" dirty="0"/>
              <a:t>output is 480V variable frequency AC, rectified to DC through control panel and inverted with grid-tied utility interactive </a:t>
            </a:r>
            <a:r>
              <a:rPr lang="en-US" dirty="0" smtClean="0"/>
              <a:t>inverters</a:t>
            </a:r>
            <a:r>
              <a:rPr lang="en-US" dirty="0"/>
              <a:t>  </a:t>
            </a:r>
            <a:endParaRPr lang="en-US" dirty="0" smtClean="0"/>
          </a:p>
          <a:p>
            <a:r>
              <a:rPr lang="en-US" dirty="0" smtClean="0"/>
              <a:t>Payback </a:t>
            </a:r>
            <a:r>
              <a:rPr lang="en-US" dirty="0"/>
              <a:t>was heavily affected by distance away from </a:t>
            </a:r>
            <a:r>
              <a:rPr lang="en-US" dirty="0" smtClean="0"/>
              <a:t>school</a:t>
            </a:r>
            <a:endParaRPr lang="en-US" dirty="0"/>
          </a:p>
          <a:p>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1825906"/>
            <a:ext cx="2590800" cy="373669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744634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940972"/>
            <a:ext cx="2895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096000" y="5943600"/>
            <a:ext cx="2895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Wind Turbine</a:t>
            </a:r>
            <a:endParaRPr lang="en-US"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277099"/>
            <a:ext cx="8001000" cy="5580902"/>
          </a:xfrm>
        </p:spPr>
      </p:pic>
    </p:spTree>
    <p:extLst>
      <p:ext uri="{BB962C8B-B14F-4D97-AF65-F5344CB8AC3E}">
        <p14:creationId xmlns:p14="http://schemas.microsoft.com/office/powerpoint/2010/main" val="41436004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Turbine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20519" y="1447800"/>
            <a:ext cx="6902961" cy="4525963"/>
          </a:xfrm>
        </p:spPr>
      </p:pic>
    </p:spTree>
    <p:extLst>
      <p:ext uri="{BB962C8B-B14F-4D97-AF65-F5344CB8AC3E}">
        <p14:creationId xmlns:p14="http://schemas.microsoft.com/office/powerpoint/2010/main" val="268859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Daylight Harvesting</a:t>
            </a:r>
            <a:endParaRPr lang="en-US" dirty="0"/>
          </a:p>
        </p:txBody>
      </p:sp>
      <p:sp>
        <p:nvSpPr>
          <p:cNvPr id="3" name="Content Placeholder 2"/>
          <p:cNvSpPr>
            <a:spLocks noGrp="1"/>
          </p:cNvSpPr>
          <p:nvPr>
            <p:ph idx="1"/>
          </p:nvPr>
        </p:nvSpPr>
        <p:spPr/>
        <p:txBody>
          <a:bodyPr>
            <a:normAutofit/>
          </a:bodyPr>
          <a:lstStyle/>
          <a:p>
            <a:r>
              <a:rPr lang="en-US" sz="2800" dirty="0" smtClean="0"/>
              <a:t>Utilized Trane </a:t>
            </a:r>
            <a:r>
              <a:rPr lang="en-US" sz="2800" dirty="0"/>
              <a:t>Trace to model the building without daylight harvesting in the classrooms and alternatives with automatic daylight harvesting as follows</a:t>
            </a:r>
            <a:r>
              <a:rPr lang="en-US" sz="2800" dirty="0" smtClean="0"/>
              <a:t>:</a:t>
            </a:r>
          </a:p>
          <a:p>
            <a:pPr marL="0" indent="0">
              <a:buNone/>
            </a:pPr>
            <a:endParaRPr lang="en-US" sz="2400" dirty="0" smtClean="0"/>
          </a:p>
          <a:p>
            <a:pPr marL="0" indent="0">
              <a:buNone/>
            </a:pPr>
            <a:r>
              <a:rPr lang="en-US" sz="2400" b="1" dirty="0" smtClean="0">
                <a:solidFill>
                  <a:schemeClr val="accent3">
                    <a:lumMod val="75000"/>
                  </a:schemeClr>
                </a:solidFill>
              </a:rPr>
              <a:t>Alternative 1) </a:t>
            </a:r>
          </a:p>
          <a:p>
            <a:pPr marL="0" indent="0">
              <a:buNone/>
            </a:pPr>
            <a:r>
              <a:rPr lang="en-US" sz="2400" dirty="0" smtClean="0"/>
              <a:t>Add </a:t>
            </a:r>
            <a:r>
              <a:rPr lang="en-US" sz="2400" dirty="0"/>
              <a:t>1 row of daylight harvesting in all 2 window classrooms above the base design. </a:t>
            </a:r>
          </a:p>
          <a:p>
            <a:r>
              <a:rPr lang="en-US" sz="2400" dirty="0"/>
              <a:t>Energy usage went down $</a:t>
            </a:r>
            <a:r>
              <a:rPr lang="en-US" sz="2400" dirty="0" smtClean="0"/>
              <a:t>2,730/year </a:t>
            </a:r>
          </a:p>
          <a:p>
            <a:r>
              <a:rPr lang="en-US" sz="2400" dirty="0" smtClean="0"/>
              <a:t>Cost: </a:t>
            </a:r>
            <a:r>
              <a:rPr lang="en-US" sz="2400" dirty="0"/>
              <a:t>$45,290 </a:t>
            </a:r>
            <a:endParaRPr lang="en-US" sz="2400" dirty="0" smtClean="0"/>
          </a:p>
          <a:p>
            <a:r>
              <a:rPr lang="en-US" sz="2400" i="1" dirty="0" smtClean="0"/>
              <a:t>16.6 </a:t>
            </a:r>
            <a:r>
              <a:rPr lang="en-US" sz="2400" i="1" dirty="0"/>
              <a:t>year simple payback</a:t>
            </a:r>
          </a:p>
        </p:txBody>
      </p:sp>
    </p:spTree>
    <p:extLst>
      <p:ext uri="{BB962C8B-B14F-4D97-AF65-F5344CB8AC3E}">
        <p14:creationId xmlns:p14="http://schemas.microsoft.com/office/powerpoint/2010/main" val="162702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Daylight Harvesting</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400" b="1" dirty="0">
                <a:solidFill>
                  <a:schemeClr val="accent3">
                    <a:lumMod val="75000"/>
                  </a:schemeClr>
                </a:solidFill>
              </a:rPr>
              <a:t>Alternative </a:t>
            </a:r>
            <a:r>
              <a:rPr lang="en-US" sz="2400" b="1" dirty="0" smtClean="0">
                <a:solidFill>
                  <a:schemeClr val="accent3">
                    <a:lumMod val="75000"/>
                  </a:schemeClr>
                </a:solidFill>
              </a:rPr>
              <a:t>2) </a:t>
            </a:r>
            <a:r>
              <a:rPr lang="en-US" sz="2400" dirty="0"/>
              <a:t>   </a:t>
            </a:r>
            <a:endParaRPr lang="en-US" sz="2400" dirty="0" smtClean="0"/>
          </a:p>
          <a:p>
            <a:pPr marL="0" indent="0">
              <a:buNone/>
            </a:pPr>
            <a:r>
              <a:rPr lang="en-US" sz="2400" dirty="0" smtClean="0"/>
              <a:t>Add </a:t>
            </a:r>
            <a:r>
              <a:rPr lang="en-US" sz="2400" dirty="0"/>
              <a:t>2 rows of daylight harvesting in all 2 window classrooms above the base design.</a:t>
            </a:r>
          </a:p>
          <a:p>
            <a:r>
              <a:rPr lang="en-US" sz="2400" dirty="0"/>
              <a:t>Energy usage went down $</a:t>
            </a:r>
            <a:r>
              <a:rPr lang="en-US" sz="2400" dirty="0" smtClean="0"/>
              <a:t>4,735/year</a:t>
            </a:r>
          </a:p>
          <a:p>
            <a:r>
              <a:rPr lang="en-US" sz="2400" dirty="0" smtClean="0"/>
              <a:t>Cost: </a:t>
            </a:r>
            <a:r>
              <a:rPr lang="en-US" sz="2400" dirty="0"/>
              <a:t>$98,927 </a:t>
            </a:r>
            <a:endParaRPr lang="en-US" sz="2400" dirty="0" smtClean="0"/>
          </a:p>
          <a:p>
            <a:r>
              <a:rPr lang="en-US" sz="2400" i="1" dirty="0" smtClean="0"/>
              <a:t>20.9 </a:t>
            </a:r>
            <a:r>
              <a:rPr lang="en-US" sz="2400" i="1" dirty="0"/>
              <a:t>year simple </a:t>
            </a:r>
            <a:r>
              <a:rPr lang="en-US" sz="2400" i="1" dirty="0" smtClean="0"/>
              <a:t>payback</a:t>
            </a:r>
            <a:endParaRPr lang="en-US" sz="2400" i="1" dirty="0"/>
          </a:p>
          <a:p>
            <a:pPr marL="0" indent="0">
              <a:buNone/>
            </a:pPr>
            <a:r>
              <a:rPr lang="en-US" sz="2400" dirty="0"/>
              <a:t> </a:t>
            </a:r>
          </a:p>
          <a:p>
            <a:pPr marL="0" indent="0">
              <a:buNone/>
            </a:pPr>
            <a:r>
              <a:rPr lang="en-US" sz="2400" b="1" dirty="0">
                <a:solidFill>
                  <a:schemeClr val="accent3">
                    <a:lumMod val="75000"/>
                  </a:schemeClr>
                </a:solidFill>
              </a:rPr>
              <a:t>Alternative </a:t>
            </a:r>
            <a:r>
              <a:rPr lang="en-US" sz="2400" b="1" dirty="0" smtClean="0">
                <a:solidFill>
                  <a:schemeClr val="accent3">
                    <a:lumMod val="75000"/>
                  </a:schemeClr>
                </a:solidFill>
              </a:rPr>
              <a:t>3) </a:t>
            </a:r>
            <a:r>
              <a:rPr lang="en-US" sz="2400" b="1" dirty="0">
                <a:solidFill>
                  <a:schemeClr val="accent3">
                    <a:lumMod val="75000"/>
                  </a:schemeClr>
                </a:solidFill>
              </a:rPr>
              <a:t> </a:t>
            </a:r>
            <a:r>
              <a:rPr lang="en-US" sz="2400" dirty="0"/>
              <a:t>  </a:t>
            </a:r>
            <a:endParaRPr lang="en-US" sz="2400" dirty="0" smtClean="0"/>
          </a:p>
          <a:p>
            <a:pPr marL="0" indent="0">
              <a:buNone/>
            </a:pPr>
            <a:r>
              <a:rPr lang="en-US" sz="2400" dirty="0" smtClean="0"/>
              <a:t>Add </a:t>
            </a:r>
            <a:r>
              <a:rPr lang="en-US" sz="2400" dirty="0"/>
              <a:t>2 rows of daylight harvesting on the south side classrooms only (and 1 row on the North)  </a:t>
            </a:r>
          </a:p>
          <a:p>
            <a:r>
              <a:rPr lang="en-US" sz="2400" dirty="0" smtClean="0"/>
              <a:t>Energy </a:t>
            </a:r>
            <a:r>
              <a:rPr lang="en-US" sz="2400" dirty="0"/>
              <a:t>usage went down $</a:t>
            </a:r>
            <a:r>
              <a:rPr lang="en-US" sz="2400" dirty="0" smtClean="0"/>
              <a:t>3,853/year </a:t>
            </a:r>
          </a:p>
          <a:p>
            <a:r>
              <a:rPr lang="en-US" sz="2400" dirty="0" smtClean="0"/>
              <a:t>Cost: </a:t>
            </a:r>
            <a:r>
              <a:rPr lang="en-US" sz="2400" dirty="0"/>
              <a:t>$72,000 </a:t>
            </a:r>
            <a:endParaRPr lang="en-US" sz="2400" dirty="0" smtClean="0"/>
          </a:p>
          <a:p>
            <a:r>
              <a:rPr lang="en-US" sz="2400" i="1" dirty="0" smtClean="0"/>
              <a:t>18.7 </a:t>
            </a:r>
            <a:r>
              <a:rPr lang="en-US" sz="2400" i="1" dirty="0"/>
              <a:t>year simple </a:t>
            </a:r>
            <a:r>
              <a:rPr lang="en-US" sz="2400" i="1" dirty="0" smtClean="0"/>
              <a:t>payback</a:t>
            </a:r>
            <a:endParaRPr lang="en-US" sz="2400" i="1" dirty="0"/>
          </a:p>
        </p:txBody>
      </p:sp>
    </p:spTree>
    <p:extLst>
      <p:ext uri="{BB962C8B-B14F-4D97-AF65-F5344CB8AC3E}">
        <p14:creationId xmlns:p14="http://schemas.microsoft.com/office/powerpoint/2010/main" val="4008452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Daylight Harvesting</a:t>
            </a:r>
            <a:endParaRPr lang="en-US" dirty="0"/>
          </a:p>
        </p:txBody>
      </p:sp>
      <p:sp>
        <p:nvSpPr>
          <p:cNvPr id="3" name="Content Placeholder 2"/>
          <p:cNvSpPr>
            <a:spLocks noGrp="1"/>
          </p:cNvSpPr>
          <p:nvPr>
            <p:ph idx="1"/>
          </p:nvPr>
        </p:nvSpPr>
        <p:spPr/>
        <p:txBody>
          <a:bodyPr>
            <a:normAutofit/>
          </a:bodyPr>
          <a:lstStyle/>
          <a:p>
            <a:r>
              <a:rPr lang="en-US" sz="2400" dirty="0"/>
              <a:t>This analysis included increases in gas load due to reduced lighting power.</a:t>
            </a:r>
          </a:p>
          <a:p>
            <a:pPr marL="0" indent="0">
              <a:buNone/>
            </a:pPr>
            <a:endParaRPr lang="en-US" sz="2400" dirty="0"/>
          </a:p>
          <a:p>
            <a:r>
              <a:rPr lang="en-US" sz="2400" dirty="0"/>
              <a:t>“Manual” daylight harvesting was selected which includes the outside row of lighting switched separately and the classroom teacher trained to shutoff the lighting when sufficient natural light is available. </a:t>
            </a:r>
            <a:endParaRPr lang="en-US" sz="2400" dirty="0" smtClean="0"/>
          </a:p>
          <a:p>
            <a:pPr marL="0" indent="0">
              <a:buNone/>
            </a:pPr>
            <a:r>
              <a:rPr lang="en-US" sz="2400" dirty="0" smtClean="0"/>
              <a:t> </a:t>
            </a:r>
          </a:p>
          <a:p>
            <a:r>
              <a:rPr lang="en-US" sz="2400" dirty="0" smtClean="0"/>
              <a:t>This </a:t>
            </a:r>
            <a:r>
              <a:rPr lang="en-US" sz="2400" dirty="0"/>
              <a:t>solution added negligible cost to the project , no additional equipment/complicated wiring to maintain and actively involved the staff/students.</a:t>
            </a:r>
          </a:p>
        </p:txBody>
      </p:sp>
    </p:spTree>
    <p:extLst>
      <p:ext uri="{BB962C8B-B14F-4D97-AF65-F5344CB8AC3E}">
        <p14:creationId xmlns:p14="http://schemas.microsoft.com/office/powerpoint/2010/main" val="4060696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Lighting Design Strategies</a:t>
            </a:r>
            <a:endParaRPr lang="en-US" dirty="0"/>
          </a:p>
        </p:txBody>
      </p:sp>
      <p:sp>
        <p:nvSpPr>
          <p:cNvPr id="3" name="Content Placeholder 2"/>
          <p:cNvSpPr>
            <a:spLocks noGrp="1"/>
          </p:cNvSpPr>
          <p:nvPr>
            <p:ph idx="1"/>
          </p:nvPr>
        </p:nvSpPr>
        <p:spPr/>
        <p:txBody>
          <a:bodyPr>
            <a:normAutofit/>
          </a:bodyPr>
          <a:lstStyle/>
          <a:p>
            <a:r>
              <a:rPr lang="en-US" sz="2400" dirty="0" smtClean="0"/>
              <a:t>Investigated </a:t>
            </a:r>
            <a:r>
              <a:rPr lang="en-US" sz="2400" dirty="0"/>
              <a:t>changing the ballasts from a 0.88 </a:t>
            </a:r>
            <a:r>
              <a:rPr lang="en-US" sz="2400" dirty="0" smtClean="0"/>
              <a:t>to </a:t>
            </a:r>
            <a:r>
              <a:rPr lang="en-US" sz="2400" dirty="0"/>
              <a:t>a 0.71 BF ballast </a:t>
            </a:r>
            <a:r>
              <a:rPr lang="en-US" sz="2400" dirty="0" smtClean="0"/>
              <a:t>in the classrooms </a:t>
            </a:r>
          </a:p>
          <a:p>
            <a:r>
              <a:rPr lang="en-US" sz="2400" dirty="0" smtClean="0"/>
              <a:t>Ballast factors dictate </a:t>
            </a:r>
            <a:r>
              <a:rPr lang="en-US" sz="2400" dirty="0"/>
              <a:t>how much light is produced, lower the number equals less input watts.  We are able to look into this because with the lighting layout required due to ceiling slope, projector locations and room size paired with a standard ballast, the classroom lighting slightly exceeds the OSDM recommended lighting levels. </a:t>
            </a:r>
            <a:endParaRPr lang="en-US" sz="2400" dirty="0" smtClean="0"/>
          </a:p>
          <a:p>
            <a:r>
              <a:rPr lang="en-US" sz="2400" dirty="0" smtClean="0"/>
              <a:t>The </a:t>
            </a:r>
            <a:r>
              <a:rPr lang="en-US" sz="2400" dirty="0"/>
              <a:t>problem arose in the fact 0.71BF DIMMING ballasts are not available (thus the daylight harvesting system would have to go away).  This was another factor why “manual” daylight harvesting was appealing.  </a:t>
            </a:r>
          </a:p>
        </p:txBody>
      </p:sp>
    </p:spTree>
    <p:extLst>
      <p:ext uri="{BB962C8B-B14F-4D97-AF65-F5344CB8AC3E}">
        <p14:creationId xmlns:p14="http://schemas.microsoft.com/office/powerpoint/2010/main" val="875685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Lighting Design Strategies</a:t>
            </a:r>
            <a:endParaRPr lang="en-US" dirty="0"/>
          </a:p>
        </p:txBody>
      </p:sp>
      <p:sp>
        <p:nvSpPr>
          <p:cNvPr id="3" name="Content Placeholder 2"/>
          <p:cNvSpPr>
            <a:spLocks noGrp="1"/>
          </p:cNvSpPr>
          <p:nvPr>
            <p:ph idx="1"/>
          </p:nvPr>
        </p:nvSpPr>
        <p:spPr/>
        <p:txBody>
          <a:bodyPr>
            <a:normAutofit/>
          </a:bodyPr>
          <a:lstStyle/>
          <a:p>
            <a:pPr marL="0" indent="0">
              <a:buNone/>
            </a:pPr>
            <a:r>
              <a:rPr lang="en-US" sz="2400" b="1" dirty="0">
                <a:solidFill>
                  <a:schemeClr val="accent3">
                    <a:lumMod val="75000"/>
                  </a:schemeClr>
                </a:solidFill>
              </a:rPr>
              <a:t>Alternative </a:t>
            </a:r>
            <a:r>
              <a:rPr lang="en-US" sz="2400" b="1" dirty="0" smtClean="0">
                <a:solidFill>
                  <a:schemeClr val="accent3">
                    <a:lumMod val="75000"/>
                  </a:schemeClr>
                </a:solidFill>
              </a:rPr>
              <a:t>4) </a:t>
            </a:r>
            <a:r>
              <a:rPr lang="en-US" sz="2400" dirty="0"/>
              <a:t>   </a:t>
            </a:r>
            <a:r>
              <a:rPr lang="en-US" sz="2400" dirty="0" smtClean="0"/>
              <a:t/>
            </a:r>
            <a:br>
              <a:rPr lang="en-US" sz="2400" dirty="0" smtClean="0"/>
            </a:br>
            <a:r>
              <a:rPr lang="en-US" sz="2400" dirty="0" smtClean="0"/>
              <a:t>Change </a:t>
            </a:r>
            <a:r>
              <a:rPr lang="en-US" sz="2400" dirty="0"/>
              <a:t>classroom ballasts from 0.88BF to 0.71BF and delete all daylight harvesting (except area "C" corridor). </a:t>
            </a:r>
          </a:p>
          <a:p>
            <a:r>
              <a:rPr lang="en-US" sz="2400" dirty="0"/>
              <a:t>Energy usage went down $2,900/year </a:t>
            </a:r>
            <a:endParaRPr lang="en-US" sz="2400" dirty="0" smtClean="0"/>
          </a:p>
          <a:p>
            <a:r>
              <a:rPr lang="en-US" sz="2400" dirty="0" smtClean="0"/>
              <a:t>Simple payback: 2.8 </a:t>
            </a:r>
            <a:r>
              <a:rPr lang="en-US" sz="2400" dirty="0"/>
              <a:t>year </a:t>
            </a:r>
            <a:r>
              <a:rPr lang="en-US" sz="2400" b="1" dirty="0"/>
              <a:t>  </a:t>
            </a:r>
            <a:endParaRPr lang="en-US" sz="2400" dirty="0"/>
          </a:p>
          <a:p>
            <a:r>
              <a:rPr lang="en-US" sz="2400" b="1" dirty="0"/>
              <a:t>Project realized 1.137watts/square foot, or 9.4% better than ASHRAE 90.1-2004. </a:t>
            </a:r>
            <a:endParaRPr lang="en-US" sz="2400" dirty="0"/>
          </a:p>
        </p:txBody>
      </p:sp>
    </p:spTree>
    <p:extLst>
      <p:ext uri="{BB962C8B-B14F-4D97-AF65-F5344CB8AC3E}">
        <p14:creationId xmlns:p14="http://schemas.microsoft.com/office/powerpoint/2010/main" val="3661596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Chiller / Ice Storage</a:t>
            </a:r>
            <a:endParaRPr lang="en-US" dirty="0"/>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3998" cy="571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 name="AutoShape 4"/>
          <p:cNvSpPr>
            <a:spLocks/>
          </p:cNvSpPr>
          <p:nvPr/>
        </p:nvSpPr>
        <p:spPr bwMode="auto">
          <a:xfrm>
            <a:off x="5486400" y="3429000"/>
            <a:ext cx="431800" cy="374650"/>
          </a:xfrm>
          <a:prstGeom prst="roundRect">
            <a:avLst>
              <a:gd name="adj" fmla="val 25421"/>
            </a:avLst>
          </a:prstGeom>
          <a:solidFill>
            <a:srgbClr val="50DA52"/>
          </a:solidFill>
          <a:ln w="76200">
            <a:solidFill>
              <a:schemeClr val="tx1"/>
            </a:solidFill>
            <a:miter lim="800000"/>
            <a:headEnd/>
            <a:tailEnd/>
          </a:ln>
        </p:spPr>
        <p:txBody>
          <a:bodyPr lIns="0" tIns="0" rIns="0" bIns="0"/>
          <a:lstStyle/>
          <a:p>
            <a:endParaRPr lang="en-US"/>
          </a:p>
        </p:txBody>
      </p:sp>
      <p:sp>
        <p:nvSpPr>
          <p:cNvPr id="9" name="Rectangle 11"/>
          <p:cNvSpPr>
            <a:spLocks/>
          </p:cNvSpPr>
          <p:nvPr/>
        </p:nvSpPr>
        <p:spPr bwMode="auto">
          <a:xfrm>
            <a:off x="1371600" y="5867400"/>
            <a:ext cx="4953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8057" bIns="0" anchor="ctr"/>
          <a:lstStyle/>
          <a:p>
            <a:pPr marL="57150" algn="l"/>
            <a:r>
              <a:rPr lang="en-US" sz="1800" dirty="0">
                <a:latin typeface="Neutraface 2 Text Book" pitchFamily="34" charset="0"/>
                <a:ea typeface="Neutraface 2 Text Book" pitchFamily="34" charset="0"/>
                <a:cs typeface="Neutraface 2 Text Book" pitchFamily="34" charset="0"/>
                <a:sym typeface="Neutraface 2 Text Book" pitchFamily="34" charset="0"/>
              </a:rPr>
              <a:t>Size:         </a:t>
            </a:r>
            <a:r>
              <a:rPr lang="en-US" sz="1600" dirty="0" smtClean="0">
                <a:latin typeface="Neutraface 2 Text Book" pitchFamily="34" charset="0"/>
                <a:ea typeface="Neutraface 2 Text Book" pitchFamily="34" charset="0"/>
                <a:cs typeface="Neutraface 2 Text Book" pitchFamily="34" charset="0"/>
                <a:sym typeface="Neutraface 2 Text Book" pitchFamily="34" charset="0"/>
              </a:rPr>
              <a:t>1900 Nominal, 1562 Actual Ton Hours </a:t>
            </a:r>
            <a:endParaRPr lang="en-US" sz="1800" dirty="0">
              <a:latin typeface="Neutraface 2 Text Book" pitchFamily="34" charset="0"/>
              <a:ea typeface="Neutraface 2 Text Book" pitchFamily="34" charset="0"/>
              <a:cs typeface="Neutraface 2 Text Book" pitchFamily="34" charset="0"/>
              <a:sym typeface="Neutraface 2 Text Book" pitchFamily="34" charset="0"/>
            </a:endParaRPr>
          </a:p>
          <a:p>
            <a:pPr marL="57150" algn="l"/>
            <a:r>
              <a:rPr lang="en-US" sz="1800" dirty="0">
                <a:latin typeface="Neutraface 2 Text Book" pitchFamily="34" charset="0"/>
                <a:ea typeface="Neutraface 2 Text Book" pitchFamily="34" charset="0"/>
                <a:cs typeface="Neutraface 2 Text Book" pitchFamily="34" charset="0"/>
                <a:sym typeface="Neutraface 2 Text Book" pitchFamily="34" charset="0"/>
              </a:rPr>
              <a:t>Cost:        $165,000</a:t>
            </a:r>
          </a:p>
          <a:p>
            <a:pPr marL="57150" algn="l"/>
            <a:r>
              <a:rPr lang="en-US" sz="1800" dirty="0">
                <a:latin typeface="Neutraface 2 Text Book" pitchFamily="34" charset="0"/>
                <a:ea typeface="Neutraface 2 Text Book" pitchFamily="34" charset="0"/>
                <a:cs typeface="Neutraface 2 Text Book" pitchFamily="34" charset="0"/>
                <a:sym typeface="Neutraface 2 Text Book" pitchFamily="34" charset="0"/>
              </a:rPr>
              <a:t>Payback:  2.4 </a:t>
            </a:r>
            <a:r>
              <a:rPr lang="en-US" sz="1800" dirty="0" err="1" smtClean="0">
                <a:latin typeface="Neutraface 2 Text Book" pitchFamily="34" charset="0"/>
                <a:ea typeface="Neutraface 2 Text Book" pitchFamily="34" charset="0"/>
                <a:cs typeface="Neutraface 2 Text Book" pitchFamily="34" charset="0"/>
                <a:sym typeface="Neutraface 2 Text Book" pitchFamily="34" charset="0"/>
              </a:rPr>
              <a:t>yrs</a:t>
            </a:r>
            <a:endParaRPr lang="en-US" sz="1800" dirty="0">
              <a:latin typeface="Neutraface 2 Text Book" pitchFamily="34" charset="0"/>
              <a:ea typeface="Neutraface 2 Text Book" pitchFamily="34" charset="0"/>
              <a:cs typeface="Neutraface 2 Text Book" pitchFamily="34" charset="0"/>
              <a:sym typeface="Neutraface 2 Text Book" pitchFamily="34" charset="0"/>
            </a:endParaRPr>
          </a:p>
        </p:txBody>
      </p:sp>
      <p:sp>
        <p:nvSpPr>
          <p:cNvPr id="10" name="Title 1"/>
          <p:cNvSpPr txBox="1">
            <a:spLocks/>
          </p:cNvSpPr>
          <p:nvPr/>
        </p:nvSpPr>
        <p:spPr>
          <a:xfrm>
            <a:off x="762000" y="277091"/>
            <a:ext cx="7772400" cy="99060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spcBef>
                <a:spcPct val="0"/>
              </a:spcBef>
              <a:buNone/>
              <a:defRPr sz="4000" kern="1200">
                <a:solidFill>
                  <a:schemeClr val="tx1"/>
                </a:solidFill>
                <a:latin typeface="+mj-lt"/>
                <a:ea typeface="+mj-ea"/>
                <a:cs typeface="+mj-cs"/>
              </a:defRPr>
            </a:lvl1pPr>
          </a:lstStyle>
          <a:p>
            <a:r>
              <a:rPr lang="en-US" dirty="0" smtClean="0">
                <a:effectLst>
                  <a:outerShdw blurRad="38100" dist="38100" dir="2700000" algn="tl">
                    <a:srgbClr val="000000">
                      <a:alpha val="43137"/>
                    </a:srgbClr>
                  </a:outerShdw>
                </a:effectLst>
              </a:rPr>
              <a:t>High Efficiency Chillers / Ice Storage</a:t>
            </a:r>
            <a:endParaRPr lang="en-US" dirty="0">
              <a:effectLst>
                <a:outerShdw blurRad="38100" dist="38100" dir="2700000" algn="tl">
                  <a:srgbClr val="000000">
                    <a:alpha val="43137"/>
                  </a:srgbClr>
                </a:outerShdw>
              </a:effectLst>
            </a:endParaRPr>
          </a:p>
        </p:txBody>
      </p:sp>
      <p:cxnSp>
        <p:nvCxnSpPr>
          <p:cNvPr id="11" name="Straight Arrow Connector 10"/>
          <p:cNvCxnSpPr>
            <a:stCxn id="10" idx="2"/>
          </p:cNvCxnSpPr>
          <p:nvPr/>
        </p:nvCxnSpPr>
        <p:spPr>
          <a:xfrm>
            <a:off x="4648200" y="1267691"/>
            <a:ext cx="838200" cy="2161309"/>
          </a:xfrm>
          <a:prstGeom prst="straightConnector1">
            <a:avLst/>
          </a:prstGeom>
          <a:ln>
            <a:solidFill>
              <a:schemeClr val="accent1">
                <a:lumMod val="20000"/>
                <a:lumOff val="80000"/>
              </a:schemeClr>
            </a:solidFill>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367956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Lighting Design Strategies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1495149"/>
            <a:ext cx="4004880" cy="5000244"/>
          </a:xfrm>
          <a:prstGeom prst="rect">
            <a:avLst/>
          </a:prstGeom>
        </p:spPr>
      </p:pic>
    </p:spTree>
    <p:extLst>
      <p:ext uri="{BB962C8B-B14F-4D97-AF65-F5344CB8AC3E}">
        <p14:creationId xmlns:p14="http://schemas.microsoft.com/office/powerpoint/2010/main" val="608221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Lighting Design Strategies</a:t>
            </a:r>
            <a:endParaRPr lang="en-US" dirty="0"/>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719785"/>
            <a:ext cx="8229600" cy="4286792"/>
          </a:xfrm>
        </p:spPr>
      </p:pic>
    </p:spTree>
    <p:extLst>
      <p:ext uri="{BB962C8B-B14F-4D97-AF65-F5344CB8AC3E}">
        <p14:creationId xmlns:p14="http://schemas.microsoft.com/office/powerpoint/2010/main" val="1072754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Chiller / Ice Storage</a:t>
            </a:r>
            <a:endParaRPr lang="en-US" dirty="0"/>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3998" cy="571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 name="Rectangle 11"/>
          <p:cNvSpPr>
            <a:spLocks/>
          </p:cNvSpPr>
          <p:nvPr/>
        </p:nvSpPr>
        <p:spPr bwMode="auto">
          <a:xfrm>
            <a:off x="2133600" y="5867400"/>
            <a:ext cx="3200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8057" bIns="0" anchor="ctr"/>
          <a:lstStyle/>
          <a:p>
            <a:pPr marL="57150"/>
            <a:r>
              <a:rPr lang="en-US" dirty="0">
                <a:latin typeface="Neutraface 2 Text Book" pitchFamily="34" charset="0"/>
                <a:ea typeface="Neutraface 2 Text Book" pitchFamily="34" charset="0"/>
                <a:cs typeface="Neutraface 2 Text Book" pitchFamily="34" charset="0"/>
                <a:sym typeface="Neutraface 2 Text Book" pitchFamily="34" charset="0"/>
              </a:rPr>
              <a:t>Size:         </a:t>
            </a:r>
            <a:r>
              <a:rPr lang="en-US" dirty="0" smtClean="0">
                <a:latin typeface="Neutraface 2 Text Book" pitchFamily="34" charset="0"/>
                <a:ea typeface="Neutraface 2 Text Book" pitchFamily="34" charset="0"/>
                <a:cs typeface="Neutraface 2 Text Book" pitchFamily="34" charset="0"/>
                <a:sym typeface="Neutraface 2 Text Book" pitchFamily="34" charset="0"/>
              </a:rPr>
              <a:t>75,000 gallons</a:t>
            </a:r>
            <a:endParaRPr lang="en-US" dirty="0">
              <a:latin typeface="Neutraface 2 Text Book" pitchFamily="34" charset="0"/>
              <a:ea typeface="Neutraface 2 Text Book" pitchFamily="34" charset="0"/>
              <a:cs typeface="Neutraface 2 Text Book" pitchFamily="34" charset="0"/>
              <a:sym typeface="Neutraface 2 Text Book" pitchFamily="34" charset="0"/>
            </a:endParaRPr>
          </a:p>
          <a:p>
            <a:pPr marL="57150"/>
            <a:r>
              <a:rPr lang="en-US" dirty="0">
                <a:latin typeface="Neutraface 2 Text Book" pitchFamily="34" charset="0"/>
                <a:ea typeface="Neutraface 2 Text Book" pitchFamily="34" charset="0"/>
                <a:cs typeface="Neutraface 2 Text Book" pitchFamily="34" charset="0"/>
                <a:sym typeface="Neutraface 2 Text Book" pitchFamily="34" charset="0"/>
              </a:rPr>
              <a:t>Cost:        </a:t>
            </a:r>
            <a:r>
              <a:rPr lang="en-US" dirty="0" smtClean="0">
                <a:latin typeface="Neutraface 2 Text Book" pitchFamily="34" charset="0"/>
                <a:ea typeface="Neutraface 2 Text Book" pitchFamily="34" charset="0"/>
                <a:cs typeface="Neutraface 2 Text Book" pitchFamily="34" charset="0"/>
                <a:sym typeface="Neutraface 2 Text Book" pitchFamily="34" charset="0"/>
              </a:rPr>
              <a:t>$195,000</a:t>
            </a:r>
            <a:endParaRPr lang="en-US" dirty="0">
              <a:latin typeface="Neutraface 2 Text Book" pitchFamily="34" charset="0"/>
              <a:ea typeface="Neutraface 2 Text Book" pitchFamily="34" charset="0"/>
              <a:cs typeface="Neutraface 2 Text Book" pitchFamily="34" charset="0"/>
              <a:sym typeface="Neutraface 2 Text Book" pitchFamily="34" charset="0"/>
            </a:endParaRPr>
          </a:p>
          <a:p>
            <a:pPr marL="57150"/>
            <a:r>
              <a:rPr lang="en-US" dirty="0">
                <a:latin typeface="Neutraface 2 Text Book" pitchFamily="34" charset="0"/>
                <a:ea typeface="Neutraface 2 Text Book" pitchFamily="34" charset="0"/>
                <a:cs typeface="Neutraface 2 Text Book" pitchFamily="34" charset="0"/>
                <a:sym typeface="Neutraface 2 Text Book" pitchFamily="34" charset="0"/>
              </a:rPr>
              <a:t>Payback:  </a:t>
            </a:r>
            <a:r>
              <a:rPr lang="en-US" dirty="0" smtClean="0">
                <a:latin typeface="Neutraface 2 Text Book" pitchFamily="34" charset="0"/>
                <a:ea typeface="Neutraface 2 Text Book" pitchFamily="34" charset="0"/>
                <a:cs typeface="Neutraface 2 Text Book" pitchFamily="34" charset="0"/>
                <a:sym typeface="Neutraface 2 Text Book" pitchFamily="34" charset="0"/>
              </a:rPr>
              <a:t>16.2 </a:t>
            </a:r>
            <a:r>
              <a:rPr lang="en-US" dirty="0" err="1" smtClean="0">
                <a:latin typeface="Neutraface 2 Text Book" pitchFamily="34" charset="0"/>
                <a:ea typeface="Neutraface 2 Text Book" pitchFamily="34" charset="0"/>
                <a:cs typeface="Neutraface 2 Text Book" pitchFamily="34" charset="0"/>
                <a:sym typeface="Neutraface 2 Text Book" pitchFamily="34" charset="0"/>
              </a:rPr>
              <a:t>yrs</a:t>
            </a:r>
            <a:r>
              <a:rPr lang="en-US" dirty="0" smtClean="0">
                <a:latin typeface="Neutraface 2 Text Book" pitchFamily="34" charset="0"/>
                <a:ea typeface="Neutraface 2 Text Book" pitchFamily="34" charset="0"/>
                <a:cs typeface="Neutraface 2 Text Book" pitchFamily="34" charset="0"/>
                <a:sym typeface="Neutraface 2 Text Book" pitchFamily="34" charset="0"/>
              </a:rPr>
              <a:t> </a:t>
            </a:r>
            <a:endParaRPr lang="en-US" dirty="0">
              <a:latin typeface="Neutraface 2 Text Book" pitchFamily="34" charset="0"/>
              <a:ea typeface="Neutraface 2 Text Book" pitchFamily="34" charset="0"/>
              <a:cs typeface="Neutraface 2 Text Book" pitchFamily="34" charset="0"/>
              <a:sym typeface="Neutraface 2 Text Book" pitchFamily="34" charset="0"/>
            </a:endParaRPr>
          </a:p>
        </p:txBody>
      </p:sp>
      <p:sp>
        <p:nvSpPr>
          <p:cNvPr id="10" name="Title 1"/>
          <p:cNvSpPr txBox="1">
            <a:spLocks/>
          </p:cNvSpPr>
          <p:nvPr/>
        </p:nvSpPr>
        <p:spPr>
          <a:xfrm>
            <a:off x="1600200" y="277091"/>
            <a:ext cx="5867400" cy="99060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spcBef>
                <a:spcPct val="0"/>
              </a:spcBef>
              <a:buNone/>
              <a:defRPr sz="4000" kern="1200">
                <a:solidFill>
                  <a:schemeClr val="tx1"/>
                </a:solidFill>
                <a:latin typeface="+mj-lt"/>
                <a:ea typeface="+mj-ea"/>
                <a:cs typeface="+mj-cs"/>
              </a:defRPr>
            </a:lvl1pPr>
          </a:lstStyle>
          <a:p>
            <a:pPr algn="ctr"/>
            <a:r>
              <a:rPr lang="en-US" dirty="0" smtClean="0">
                <a:effectLst>
                  <a:outerShdw blurRad="38100" dist="38100" dir="2700000" algn="tl">
                    <a:srgbClr val="000000">
                      <a:alpha val="43137"/>
                    </a:srgbClr>
                  </a:outerShdw>
                </a:effectLst>
              </a:rPr>
              <a:t>Rainwater Harvesting</a:t>
            </a:r>
            <a:endParaRPr lang="en-US" dirty="0">
              <a:effectLst>
                <a:outerShdw blurRad="38100" dist="38100" dir="2700000" algn="tl">
                  <a:srgbClr val="000000">
                    <a:alpha val="43137"/>
                  </a:srgbClr>
                </a:outerShdw>
              </a:effectLst>
            </a:endParaRPr>
          </a:p>
        </p:txBody>
      </p:sp>
      <p:cxnSp>
        <p:nvCxnSpPr>
          <p:cNvPr id="11" name="Straight Arrow Connector 10"/>
          <p:cNvCxnSpPr>
            <a:stCxn id="10" idx="2"/>
          </p:cNvCxnSpPr>
          <p:nvPr/>
        </p:nvCxnSpPr>
        <p:spPr>
          <a:xfrm>
            <a:off x="4533900" y="1267691"/>
            <a:ext cx="571500" cy="1006434"/>
          </a:xfrm>
          <a:prstGeom prst="straightConnector1">
            <a:avLst/>
          </a:prstGeom>
          <a:ln>
            <a:solidFill>
              <a:schemeClr val="accent1">
                <a:lumMod val="20000"/>
                <a:lumOff val="80000"/>
              </a:schemeClr>
            </a:solidFill>
            <a:tailEnd type="arrow"/>
          </a:ln>
        </p:spPr>
        <p:style>
          <a:lnRef idx="3">
            <a:schemeClr val="accent1"/>
          </a:lnRef>
          <a:fillRef idx="0">
            <a:schemeClr val="accent1"/>
          </a:fillRef>
          <a:effectRef idx="2">
            <a:schemeClr val="accent1"/>
          </a:effectRef>
          <a:fontRef idx="minor">
            <a:schemeClr val="tx1"/>
          </a:fontRef>
        </p:style>
      </p:cxnSp>
      <p:sp>
        <p:nvSpPr>
          <p:cNvPr id="12" name="AutoShape 4"/>
          <p:cNvSpPr>
            <a:spLocks/>
          </p:cNvSpPr>
          <p:nvPr/>
        </p:nvSpPr>
        <p:spPr bwMode="auto">
          <a:xfrm>
            <a:off x="5105400" y="2274125"/>
            <a:ext cx="838200" cy="187325"/>
          </a:xfrm>
          <a:prstGeom prst="roundRect">
            <a:avLst>
              <a:gd name="adj" fmla="val 25421"/>
            </a:avLst>
          </a:prstGeom>
          <a:solidFill>
            <a:srgbClr val="50DA52"/>
          </a:solidFill>
          <a:ln w="76200">
            <a:solidFill>
              <a:schemeClr val="tx1"/>
            </a:solidFill>
            <a:miter lim="800000"/>
            <a:headEnd/>
            <a:tailEnd/>
          </a:ln>
        </p:spPr>
        <p:txBody>
          <a:bodyPr lIns="0" tIns="0" rIns="0" bIns="0"/>
          <a:lstStyle/>
          <a:p>
            <a:endParaRPr lang="en-US"/>
          </a:p>
        </p:txBody>
      </p:sp>
    </p:spTree>
    <p:extLst>
      <p:ext uri="{BB962C8B-B14F-4D97-AF65-F5344CB8AC3E}">
        <p14:creationId xmlns:p14="http://schemas.microsoft.com/office/powerpoint/2010/main" val="37653346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Rainwater Harvesting</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099" y="2667000"/>
            <a:ext cx="9157099" cy="2172333"/>
          </a:xfrm>
        </p:spPr>
      </p:pic>
    </p:spTree>
    <p:extLst>
      <p:ext uri="{BB962C8B-B14F-4D97-AF65-F5344CB8AC3E}">
        <p14:creationId xmlns:p14="http://schemas.microsoft.com/office/powerpoint/2010/main" val="155874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Rainwater Harvesting</a:t>
            </a:r>
            <a:endParaRPr lang="en-US" dirty="0"/>
          </a:p>
        </p:txBody>
      </p:sp>
      <p:sp>
        <p:nvSpPr>
          <p:cNvPr id="3" name="Content Placeholder 2"/>
          <p:cNvSpPr>
            <a:spLocks noGrp="1"/>
          </p:cNvSpPr>
          <p:nvPr>
            <p:ph idx="1"/>
          </p:nvPr>
        </p:nvSpPr>
        <p:spPr/>
        <p:txBody>
          <a:bodyPr>
            <a:normAutofit lnSpcReduction="10000"/>
          </a:bodyPr>
          <a:lstStyle/>
          <a:p>
            <a:r>
              <a:rPr lang="en-US" sz="2400" dirty="0"/>
              <a:t>The plumbing system will have 2.1 million gallons of rainwater go through it each year.  </a:t>
            </a:r>
            <a:endParaRPr lang="en-US" sz="2400" dirty="0" smtClean="0"/>
          </a:p>
          <a:p>
            <a:r>
              <a:rPr lang="en-US" sz="2400" dirty="0" smtClean="0"/>
              <a:t>The </a:t>
            </a:r>
            <a:r>
              <a:rPr lang="en-US" sz="2400" dirty="0"/>
              <a:t>toilets and urinals are </a:t>
            </a:r>
            <a:r>
              <a:rPr lang="en-US" sz="2400" dirty="0" smtClean="0"/>
              <a:t>estimated to use 1,445,836 </a:t>
            </a:r>
            <a:r>
              <a:rPr lang="en-US" sz="2400" dirty="0"/>
              <a:t>gallons/year which will all end up being served by rainwater</a:t>
            </a:r>
            <a:r>
              <a:rPr lang="en-US" sz="2400" dirty="0" smtClean="0"/>
              <a:t>.</a:t>
            </a:r>
            <a:endParaRPr lang="en-US" sz="2400" dirty="0"/>
          </a:p>
          <a:p>
            <a:r>
              <a:rPr lang="en-US" sz="2400" dirty="0"/>
              <a:t>As for the total water consumption (toilets, urinals, bathroom and classroom </a:t>
            </a:r>
            <a:r>
              <a:rPr lang="en-US" sz="2400" dirty="0" err="1"/>
              <a:t>lavs</a:t>
            </a:r>
            <a:r>
              <a:rPr lang="en-US" sz="2400" dirty="0"/>
              <a:t>, kitchen </a:t>
            </a:r>
            <a:r>
              <a:rPr lang="en-US" sz="2400" dirty="0" err="1"/>
              <a:t>handwashing</a:t>
            </a:r>
            <a:r>
              <a:rPr lang="en-US" sz="2400" dirty="0"/>
              <a:t> sinks, and showers), the total baseline case annual water consumption </a:t>
            </a:r>
            <a:r>
              <a:rPr lang="en-US" sz="2400" dirty="0" smtClean="0"/>
              <a:t>could total 3,487,780 </a:t>
            </a:r>
            <a:r>
              <a:rPr lang="en-US" sz="2400" dirty="0"/>
              <a:t>gallons per year. </a:t>
            </a:r>
            <a:endParaRPr lang="en-US" sz="2400" dirty="0" smtClean="0"/>
          </a:p>
          <a:p>
            <a:r>
              <a:rPr lang="en-US" sz="2400" dirty="0" smtClean="0"/>
              <a:t>The </a:t>
            </a:r>
            <a:r>
              <a:rPr lang="en-US" sz="2400" dirty="0"/>
              <a:t>total design case (with the low flow fixtures only, not rainwater harvesting) annual water consumption </a:t>
            </a:r>
            <a:r>
              <a:rPr lang="en-US" sz="2400" dirty="0" smtClean="0"/>
              <a:t>estimate is </a:t>
            </a:r>
            <a:r>
              <a:rPr lang="en-US" sz="2400" dirty="0"/>
              <a:t>1,977,251 gallons/year.  </a:t>
            </a:r>
            <a:endParaRPr lang="en-US" sz="2400" dirty="0" smtClean="0"/>
          </a:p>
          <a:p>
            <a:r>
              <a:rPr lang="en-US" sz="2400" dirty="0" smtClean="0"/>
              <a:t>With </a:t>
            </a:r>
            <a:r>
              <a:rPr lang="en-US" sz="2400" dirty="0"/>
              <a:t>the rainwater harvesting (1,445,836 gallons/year), the total potable water savings is 84.8%.</a:t>
            </a:r>
          </a:p>
        </p:txBody>
      </p:sp>
    </p:spTree>
    <p:extLst>
      <p:ext uri="{BB962C8B-B14F-4D97-AF65-F5344CB8AC3E}">
        <p14:creationId xmlns:p14="http://schemas.microsoft.com/office/powerpoint/2010/main" val="3278745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Rainwater Harvesting</a:t>
            </a:r>
            <a:endParaRPr lang="en-US"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277" y="2209800"/>
            <a:ext cx="9025131" cy="3038895"/>
          </a:xfrm>
        </p:spPr>
      </p:pic>
    </p:spTree>
    <p:extLst>
      <p:ext uri="{BB962C8B-B14F-4D97-AF65-F5344CB8AC3E}">
        <p14:creationId xmlns:p14="http://schemas.microsoft.com/office/powerpoint/2010/main" val="3041658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Rainwater Harvesting</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600" y="1371600"/>
            <a:ext cx="6034617" cy="4525963"/>
          </a:xfr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51534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Chiller / Ice Storage</a:t>
            </a:r>
            <a:endParaRPr lang="en-US" dirty="0"/>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3998" cy="571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 name="Rectangle 11"/>
          <p:cNvSpPr>
            <a:spLocks/>
          </p:cNvSpPr>
          <p:nvPr/>
        </p:nvSpPr>
        <p:spPr bwMode="auto">
          <a:xfrm>
            <a:off x="2133600" y="5867400"/>
            <a:ext cx="3200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8057" bIns="0" anchor="ctr"/>
          <a:lstStyle/>
          <a:p>
            <a:pPr marL="57150"/>
            <a:r>
              <a:rPr lang="en-US" dirty="0">
                <a:latin typeface="Neutraface 2 Text Book" pitchFamily="34" charset="0"/>
                <a:ea typeface="Neutraface 2 Text Book" pitchFamily="34" charset="0"/>
                <a:cs typeface="Neutraface 2 Text Book" pitchFamily="34" charset="0"/>
                <a:sym typeface="Neutraface 2 Text Book" pitchFamily="34" charset="0"/>
              </a:rPr>
              <a:t>Size:         </a:t>
            </a:r>
            <a:r>
              <a:rPr lang="en-US" dirty="0" smtClean="0">
                <a:latin typeface="Neutraface 2 Text Book" pitchFamily="34" charset="0"/>
                <a:ea typeface="Neutraface 2 Text Book" pitchFamily="34" charset="0"/>
                <a:cs typeface="Neutraface 2 Text Book" pitchFamily="34" charset="0"/>
                <a:sym typeface="Neutraface 2 Text Book" pitchFamily="34" charset="0"/>
              </a:rPr>
              <a:t>N/A</a:t>
            </a:r>
            <a:endParaRPr lang="en-US" dirty="0">
              <a:latin typeface="Neutraface 2 Text Book" pitchFamily="34" charset="0"/>
              <a:ea typeface="Neutraface 2 Text Book" pitchFamily="34" charset="0"/>
              <a:cs typeface="Neutraface 2 Text Book" pitchFamily="34" charset="0"/>
              <a:sym typeface="Neutraface 2 Text Book" pitchFamily="34" charset="0"/>
            </a:endParaRPr>
          </a:p>
          <a:p>
            <a:pPr marL="57150"/>
            <a:r>
              <a:rPr lang="en-US" dirty="0">
                <a:latin typeface="Neutraface 2 Text Book" pitchFamily="34" charset="0"/>
                <a:ea typeface="Neutraface 2 Text Book" pitchFamily="34" charset="0"/>
                <a:cs typeface="Neutraface 2 Text Book" pitchFamily="34" charset="0"/>
                <a:sym typeface="Neutraface 2 Text Book" pitchFamily="34" charset="0"/>
              </a:rPr>
              <a:t>Cost:        </a:t>
            </a:r>
            <a:r>
              <a:rPr lang="en-US" dirty="0" smtClean="0">
                <a:latin typeface="Neutraface 2 Text Book" pitchFamily="34" charset="0"/>
                <a:ea typeface="Neutraface 2 Text Book" pitchFamily="34" charset="0"/>
                <a:cs typeface="Neutraface 2 Text Book" pitchFamily="34" charset="0"/>
                <a:sym typeface="Neutraface 2 Text Book" pitchFamily="34" charset="0"/>
              </a:rPr>
              <a:t>$143,000</a:t>
            </a:r>
            <a:endParaRPr lang="en-US" dirty="0">
              <a:latin typeface="Neutraface 2 Text Book" pitchFamily="34" charset="0"/>
              <a:ea typeface="Neutraface 2 Text Book" pitchFamily="34" charset="0"/>
              <a:cs typeface="Neutraface 2 Text Book" pitchFamily="34" charset="0"/>
              <a:sym typeface="Neutraface 2 Text Book" pitchFamily="34" charset="0"/>
            </a:endParaRPr>
          </a:p>
          <a:p>
            <a:pPr marL="57150"/>
            <a:r>
              <a:rPr lang="en-US" dirty="0">
                <a:latin typeface="Neutraface 2 Text Book" pitchFamily="34" charset="0"/>
                <a:ea typeface="Neutraface 2 Text Book" pitchFamily="34" charset="0"/>
                <a:cs typeface="Neutraface 2 Text Book" pitchFamily="34" charset="0"/>
                <a:sym typeface="Neutraface 2 Text Book" pitchFamily="34" charset="0"/>
              </a:rPr>
              <a:t>Payback:  </a:t>
            </a:r>
            <a:r>
              <a:rPr lang="en-US" dirty="0" smtClean="0">
                <a:latin typeface="Neutraface 2 Text Book" pitchFamily="34" charset="0"/>
                <a:ea typeface="Neutraface 2 Text Book" pitchFamily="34" charset="0"/>
                <a:cs typeface="Neutraface 2 Text Book" pitchFamily="34" charset="0"/>
                <a:sym typeface="Neutraface 2 Text Book" pitchFamily="34" charset="0"/>
              </a:rPr>
              <a:t>4.79 </a:t>
            </a:r>
            <a:r>
              <a:rPr lang="en-US" dirty="0" err="1" smtClean="0">
                <a:latin typeface="Neutraface 2 Text Book" pitchFamily="34" charset="0"/>
                <a:ea typeface="Neutraface 2 Text Book" pitchFamily="34" charset="0"/>
                <a:cs typeface="Neutraface 2 Text Book" pitchFamily="34" charset="0"/>
                <a:sym typeface="Neutraface 2 Text Book" pitchFamily="34" charset="0"/>
              </a:rPr>
              <a:t>yrs</a:t>
            </a:r>
            <a:r>
              <a:rPr lang="en-US" dirty="0" smtClean="0">
                <a:latin typeface="Neutraface 2 Text Book" pitchFamily="34" charset="0"/>
                <a:ea typeface="Neutraface 2 Text Book" pitchFamily="34" charset="0"/>
                <a:cs typeface="Neutraface 2 Text Book" pitchFamily="34" charset="0"/>
                <a:sym typeface="Neutraface 2 Text Book" pitchFamily="34" charset="0"/>
              </a:rPr>
              <a:t> </a:t>
            </a:r>
            <a:endParaRPr lang="en-US" dirty="0">
              <a:latin typeface="Neutraface 2 Text Book" pitchFamily="34" charset="0"/>
              <a:ea typeface="Neutraface 2 Text Book" pitchFamily="34" charset="0"/>
              <a:cs typeface="Neutraface 2 Text Book" pitchFamily="34" charset="0"/>
              <a:sym typeface="Neutraface 2 Text Book" pitchFamily="34" charset="0"/>
            </a:endParaRPr>
          </a:p>
        </p:txBody>
      </p:sp>
      <p:sp>
        <p:nvSpPr>
          <p:cNvPr id="10" name="Title 1"/>
          <p:cNvSpPr txBox="1">
            <a:spLocks/>
          </p:cNvSpPr>
          <p:nvPr/>
        </p:nvSpPr>
        <p:spPr>
          <a:xfrm>
            <a:off x="1600200" y="277091"/>
            <a:ext cx="5867400" cy="99060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spcBef>
                <a:spcPct val="0"/>
              </a:spcBef>
              <a:buNone/>
              <a:defRPr sz="4000" kern="1200">
                <a:solidFill>
                  <a:schemeClr val="tx1"/>
                </a:solidFill>
                <a:latin typeface="+mj-lt"/>
                <a:ea typeface="+mj-ea"/>
                <a:cs typeface="+mj-cs"/>
              </a:defRPr>
            </a:lvl1pPr>
          </a:lstStyle>
          <a:p>
            <a:pPr algn="ctr"/>
            <a:r>
              <a:rPr lang="en-US" dirty="0" smtClean="0">
                <a:effectLst>
                  <a:outerShdw blurRad="38100" dist="38100" dir="2700000" algn="tl">
                    <a:srgbClr val="000000">
                      <a:alpha val="43137"/>
                    </a:srgbClr>
                  </a:outerShdw>
                </a:effectLst>
              </a:rPr>
              <a:t>Monitoring / Metering</a:t>
            </a:r>
            <a:endParaRPr lang="en-US" dirty="0">
              <a:effectLst>
                <a:outerShdw blurRad="38100" dist="38100" dir="2700000" algn="tl">
                  <a:srgbClr val="000000">
                    <a:alpha val="43137"/>
                  </a:srgbClr>
                </a:outerShdw>
              </a:effectLst>
            </a:endParaRPr>
          </a:p>
        </p:txBody>
      </p:sp>
      <p:cxnSp>
        <p:nvCxnSpPr>
          <p:cNvPr id="11" name="Straight Arrow Connector 10"/>
          <p:cNvCxnSpPr>
            <a:stCxn id="10" idx="2"/>
          </p:cNvCxnSpPr>
          <p:nvPr/>
        </p:nvCxnSpPr>
        <p:spPr>
          <a:xfrm>
            <a:off x="4533900" y="1267691"/>
            <a:ext cx="0" cy="1973984"/>
          </a:xfrm>
          <a:prstGeom prst="straightConnector1">
            <a:avLst/>
          </a:prstGeom>
          <a:ln>
            <a:solidFill>
              <a:schemeClr val="accent1">
                <a:lumMod val="20000"/>
                <a:lumOff val="80000"/>
              </a:schemeClr>
            </a:solidFill>
            <a:tailEnd type="arrow"/>
          </a:ln>
        </p:spPr>
        <p:style>
          <a:lnRef idx="3">
            <a:schemeClr val="accent1"/>
          </a:lnRef>
          <a:fillRef idx="0">
            <a:schemeClr val="accent1"/>
          </a:fillRef>
          <a:effectRef idx="2">
            <a:schemeClr val="accent1"/>
          </a:effectRef>
          <a:fontRef idx="minor">
            <a:schemeClr val="tx1"/>
          </a:fontRef>
        </p:style>
      </p:cxnSp>
      <p:sp>
        <p:nvSpPr>
          <p:cNvPr id="12" name="AutoShape 4"/>
          <p:cNvSpPr>
            <a:spLocks/>
          </p:cNvSpPr>
          <p:nvPr/>
        </p:nvSpPr>
        <p:spPr bwMode="auto">
          <a:xfrm>
            <a:off x="4267200" y="3241675"/>
            <a:ext cx="552450" cy="339725"/>
          </a:xfrm>
          <a:prstGeom prst="roundRect">
            <a:avLst>
              <a:gd name="adj" fmla="val 25421"/>
            </a:avLst>
          </a:prstGeom>
          <a:solidFill>
            <a:srgbClr val="50DA52"/>
          </a:solidFill>
          <a:ln w="76200">
            <a:solidFill>
              <a:schemeClr val="tx1"/>
            </a:solidFill>
            <a:miter lim="800000"/>
            <a:headEnd/>
            <a:tailEnd/>
          </a:ln>
        </p:spPr>
        <p:txBody>
          <a:bodyPr lIns="0" tIns="0" rIns="0" bIns="0"/>
          <a:lstStyle/>
          <a:p>
            <a:endParaRPr lang="en-US"/>
          </a:p>
        </p:txBody>
      </p:sp>
    </p:spTree>
    <p:extLst>
      <p:ext uri="{BB962C8B-B14F-4D97-AF65-F5344CB8AC3E}">
        <p14:creationId xmlns:p14="http://schemas.microsoft.com/office/powerpoint/2010/main" val="29150770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Thermal Domestic Water Heating</a:t>
            </a:r>
            <a:endParaRPr lang="en-US" dirty="0"/>
          </a:p>
        </p:txBody>
      </p:sp>
      <p:sp>
        <p:nvSpPr>
          <p:cNvPr id="3" name="Content Placeholder 2"/>
          <p:cNvSpPr>
            <a:spLocks noGrp="1"/>
          </p:cNvSpPr>
          <p:nvPr>
            <p:ph idx="1"/>
          </p:nvPr>
        </p:nvSpPr>
        <p:spPr>
          <a:xfrm>
            <a:off x="457200" y="1600200"/>
            <a:ext cx="4197928" cy="4525963"/>
          </a:xfrm>
        </p:spPr>
        <p:txBody>
          <a:bodyPr>
            <a:normAutofit/>
          </a:bodyPr>
          <a:lstStyle/>
          <a:p>
            <a:r>
              <a:rPr lang="en-US" sz="2400" dirty="0" smtClean="0"/>
              <a:t>12 </a:t>
            </a:r>
            <a:r>
              <a:rPr lang="en-US" sz="2400" dirty="0"/>
              <a:t>panels at 2kW each for a total of 24kW </a:t>
            </a:r>
            <a:r>
              <a:rPr lang="en-US" sz="2400" dirty="0" smtClean="0"/>
              <a:t>(81.9 MBH) of </a:t>
            </a:r>
            <a:r>
              <a:rPr lang="en-US" sz="2400" dirty="0"/>
              <a:t>peak DHW heating.  </a:t>
            </a:r>
            <a:endParaRPr lang="en-US" sz="2400" dirty="0" smtClean="0"/>
          </a:p>
          <a:p>
            <a:r>
              <a:rPr lang="en-US" sz="2400" dirty="0" smtClean="0"/>
              <a:t>System </a:t>
            </a:r>
            <a:r>
              <a:rPr lang="en-US" sz="2400" dirty="0"/>
              <a:t>was modeled by a manufacturer’s representative who estimated approximately 22,226 kWh </a:t>
            </a:r>
            <a:r>
              <a:rPr lang="en-US" sz="2400" dirty="0" smtClean="0"/>
              <a:t>(75,857 MHB/</a:t>
            </a:r>
            <a:r>
              <a:rPr lang="en-US" sz="2400" dirty="0" err="1" smtClean="0"/>
              <a:t>yr</a:t>
            </a:r>
            <a:r>
              <a:rPr lang="en-US" sz="2400" dirty="0" smtClean="0"/>
              <a:t>) of </a:t>
            </a:r>
            <a:r>
              <a:rPr lang="en-US" sz="2400" dirty="0"/>
              <a:t>heating would be offset per year</a:t>
            </a:r>
            <a:r>
              <a:rPr lang="en-US" sz="2400" dirty="0" smtClean="0"/>
              <a:t>.</a:t>
            </a:r>
          </a:p>
          <a:p>
            <a:r>
              <a:rPr lang="en-US" sz="2400" dirty="0" smtClean="0"/>
              <a:t>Cost: $</a:t>
            </a:r>
            <a:r>
              <a:rPr lang="en-US" sz="2400" dirty="0" smtClean="0"/>
              <a:t>22,200</a:t>
            </a:r>
            <a:endParaRPr lang="en-US" sz="2400" dirty="0" smtClean="0"/>
          </a:p>
          <a:p>
            <a:r>
              <a:rPr lang="en-US" sz="2400" dirty="0" smtClean="0"/>
              <a:t>Payback:  3 years</a:t>
            </a:r>
            <a:endParaRPr lang="en-US" sz="2400" dirty="0"/>
          </a:p>
        </p:txBody>
      </p:sp>
      <p:pic>
        <p:nvPicPr>
          <p:cNvPr id="5"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3722" r="2802"/>
          <a:stretch/>
        </p:blipFill>
        <p:spPr>
          <a:xfrm>
            <a:off x="4655128" y="1432665"/>
            <a:ext cx="4358244" cy="4206136"/>
          </a:xfrm>
          <a:prstGeom prst="rect">
            <a:avLst/>
          </a:prstGeom>
        </p:spPr>
      </p:pic>
    </p:spTree>
    <p:extLst>
      <p:ext uri="{BB962C8B-B14F-4D97-AF65-F5344CB8AC3E}">
        <p14:creationId xmlns:p14="http://schemas.microsoft.com/office/powerpoint/2010/main" val="2057799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Thermal Domestic Water Heating</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1371600"/>
            <a:ext cx="6096000" cy="4572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59219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Efficiency Chillers / Ice Storage</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10686"/>
            <a:ext cx="9144000" cy="3036627"/>
          </a:xfrm>
          <a:prstGeom prst="rect">
            <a:avLst/>
          </a:prstGeom>
        </p:spPr>
      </p:pic>
    </p:spTree>
    <p:extLst>
      <p:ext uri="{BB962C8B-B14F-4D97-AF65-F5344CB8AC3E}">
        <p14:creationId xmlns:p14="http://schemas.microsoft.com/office/powerpoint/2010/main" val="25139958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Modeling </a:t>
            </a:r>
            <a:endParaRPr lang="en-US" dirty="0"/>
          </a:p>
        </p:txBody>
      </p:sp>
      <p:graphicFrame>
        <p:nvGraphicFramePr>
          <p:cNvPr id="4" name="Group 7"/>
          <p:cNvGraphicFramePr>
            <a:graphicFrameLocks noGrp="1"/>
          </p:cNvGraphicFramePr>
          <p:nvPr>
            <p:extLst>
              <p:ext uri="{D42A27DB-BD31-4B8C-83A1-F6EECF244321}">
                <p14:modId xmlns:p14="http://schemas.microsoft.com/office/powerpoint/2010/main" val="1629601147"/>
              </p:ext>
            </p:extLst>
          </p:nvPr>
        </p:nvGraphicFramePr>
        <p:xfrm>
          <a:off x="762000" y="1524000"/>
          <a:ext cx="7620000" cy="2582870"/>
        </p:xfrm>
        <a:graphic>
          <a:graphicData uri="http://schemas.openxmlformats.org/drawingml/2006/table">
            <a:tbl>
              <a:tblPr>
                <a:tableStyleId>{8799B23B-EC83-4686-B30A-512413B5E67A}</a:tableStyleId>
              </a:tblPr>
              <a:tblGrid>
                <a:gridCol w="2971800"/>
                <a:gridCol w="2057400"/>
                <a:gridCol w="2590800"/>
              </a:tblGrid>
              <a:tr h="41065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87400" algn="l"/>
                        </a:tabLst>
                      </a:pPr>
                      <a:r>
                        <a:rPr kumimoji="0" lang="en-US" sz="1200" u="none" strike="noStrike" cap="none" normalizeH="0" baseline="0" dirty="0" smtClean="0">
                          <a:ln>
                            <a:noFill/>
                          </a:ln>
                          <a:effectLst>
                            <a:outerShdw blurRad="38100" dist="38100" dir="2700000" algn="tl">
                              <a:srgbClr val="C0C0C0"/>
                            </a:outerShdw>
                          </a:effectLst>
                          <a:sym typeface="Neutraface 2 Text Bold" charset="0"/>
                        </a:rPr>
                        <a:t>System</a:t>
                      </a:r>
                      <a:endParaRPr kumimoji="0" lang="en-US" sz="1200" b="0" i="0" u="none" strike="noStrike" cap="none" normalizeH="0" baseline="0" dirty="0" smtClean="0">
                        <a:ln>
                          <a:noFill/>
                        </a:ln>
                        <a:solidFill>
                          <a:schemeClr val="tx1"/>
                        </a:solidFill>
                        <a:effectLst>
                          <a:outerShdw blurRad="38100" dist="38100" dir="2700000" algn="tl">
                            <a:srgbClr val="C0C0C0"/>
                          </a:outerShdw>
                        </a:effectLst>
                        <a:latin typeface="Neutraface 2 Text Bold" charset="0"/>
                        <a:ea typeface="Neutraface 2 Text Bold" charset="0"/>
                        <a:cs typeface="Neutraface 2 Text Bold" charset="0"/>
                        <a:sym typeface="Neutraface 2 Text Bold" charset="0"/>
                      </a:endParaRPr>
                    </a:p>
                  </a:txBody>
                  <a:tcPr marL="27271" marR="27271" marT="27274" marB="2727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87400" algn="l"/>
                        </a:tabLst>
                      </a:pPr>
                      <a:r>
                        <a:rPr kumimoji="0" lang="en-US" sz="1200" u="none" strike="noStrike" cap="none" normalizeH="0" baseline="0" dirty="0" smtClean="0">
                          <a:ln>
                            <a:noFill/>
                          </a:ln>
                          <a:effectLst>
                            <a:outerShdw blurRad="38100" dist="38100" dir="2700000" algn="tl">
                              <a:srgbClr val="C0C0C0"/>
                            </a:outerShdw>
                          </a:effectLst>
                          <a:sym typeface="Neutraface 2 Text Bold" charset="0"/>
                        </a:rPr>
                        <a:t>Energy 10^</a:t>
                      </a:r>
                      <a:r>
                        <a:rPr kumimoji="0" lang="en-US" sz="1200" u="none" strike="noStrike" cap="none" normalizeH="0" baseline="30000" dirty="0" smtClean="0">
                          <a:ln>
                            <a:noFill/>
                          </a:ln>
                          <a:effectLst>
                            <a:outerShdw blurRad="38100" dist="38100" dir="2700000" algn="tl">
                              <a:srgbClr val="C0C0C0"/>
                            </a:outerShdw>
                          </a:effectLst>
                          <a:sym typeface="Neutraface 2 Text Bold" charset="0"/>
                        </a:rPr>
                        <a:t>6</a:t>
                      </a:r>
                      <a:r>
                        <a:rPr kumimoji="0" lang="en-US" sz="1200" u="none" strike="noStrike" cap="none" normalizeH="0" baseline="0" dirty="0" smtClean="0">
                          <a:ln>
                            <a:noFill/>
                          </a:ln>
                          <a:effectLst>
                            <a:outerShdw blurRad="38100" dist="38100" dir="2700000" algn="tl">
                              <a:srgbClr val="C0C0C0"/>
                            </a:outerShdw>
                          </a:effectLst>
                          <a:sym typeface="Neutraface 2 Text Bold" charset="0"/>
                        </a:rPr>
                        <a:t> BTU/</a:t>
                      </a:r>
                      <a:r>
                        <a:rPr kumimoji="0" lang="en-US" sz="1200" u="none" strike="noStrike" cap="none" normalizeH="0" baseline="0" dirty="0" err="1" smtClean="0">
                          <a:ln>
                            <a:noFill/>
                          </a:ln>
                          <a:effectLst>
                            <a:outerShdw blurRad="38100" dist="38100" dir="2700000" algn="tl">
                              <a:srgbClr val="C0C0C0"/>
                            </a:outerShdw>
                          </a:effectLst>
                          <a:sym typeface="Neutraface 2 Text Bold" charset="0"/>
                        </a:rPr>
                        <a:t>yr</a:t>
                      </a:r>
                      <a:r>
                        <a:rPr kumimoji="0" lang="en-US" sz="1200" u="none" strike="noStrike" cap="none" normalizeH="0" baseline="0" dirty="0" smtClean="0">
                          <a:ln>
                            <a:noFill/>
                          </a:ln>
                          <a:effectLst>
                            <a:outerShdw blurRad="38100" dist="38100" dir="2700000" algn="tl">
                              <a:srgbClr val="C0C0C0"/>
                            </a:outerShdw>
                          </a:effectLst>
                          <a:sym typeface="Neutraface 2 Text Bold" charset="0"/>
                        </a:rPr>
                        <a:t> </a:t>
                      </a:r>
                      <a:endParaRPr kumimoji="0" lang="en-US" sz="1200" b="0" i="0" u="none" strike="noStrike" cap="none" normalizeH="0" baseline="0" dirty="0" smtClean="0">
                        <a:ln>
                          <a:noFill/>
                        </a:ln>
                        <a:solidFill>
                          <a:schemeClr val="tx1"/>
                        </a:solidFill>
                        <a:effectLst>
                          <a:outerShdw blurRad="38100" dist="38100" dir="2700000" algn="tl">
                            <a:srgbClr val="C0C0C0"/>
                          </a:outerShdw>
                        </a:effectLst>
                        <a:latin typeface="Neutraface 2 Text Bold" charset="0"/>
                        <a:ea typeface="Neutraface 2 Text Bold" charset="0"/>
                        <a:cs typeface="Neutraface 2 Text Bold" charset="0"/>
                        <a:sym typeface="Neutraface 2 Text Bold" charset="0"/>
                      </a:endParaRPr>
                    </a:p>
                  </a:txBody>
                  <a:tcPr marL="27271" marR="27271" marT="27274" marB="2727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87400" algn="l"/>
                        </a:tabLst>
                      </a:pPr>
                      <a:r>
                        <a:rPr kumimoji="0" lang="en-US" sz="1200" u="none" strike="noStrike" cap="none" normalizeH="0" baseline="0" dirty="0" smtClean="0">
                          <a:ln>
                            <a:noFill/>
                          </a:ln>
                          <a:effectLst>
                            <a:outerShdw blurRad="38100" dist="38100" dir="2700000" algn="tl">
                              <a:srgbClr val="C0C0C0"/>
                            </a:outerShdw>
                          </a:effectLst>
                          <a:sym typeface="Neutraface 2 Text Bold" charset="0"/>
                        </a:rPr>
                        <a:t>Energy Cost/</a:t>
                      </a:r>
                      <a:r>
                        <a:rPr kumimoji="0" lang="en-US" sz="1200" u="none" strike="noStrike" cap="none" normalizeH="0" baseline="0" dirty="0" err="1" smtClean="0">
                          <a:ln>
                            <a:noFill/>
                          </a:ln>
                          <a:effectLst>
                            <a:outerShdw blurRad="38100" dist="38100" dir="2700000" algn="tl">
                              <a:srgbClr val="C0C0C0"/>
                            </a:outerShdw>
                          </a:effectLst>
                          <a:sym typeface="Neutraface 2 Text Bold" charset="0"/>
                        </a:rPr>
                        <a:t>yr</a:t>
                      </a:r>
                      <a:endParaRPr kumimoji="0" lang="en-US" sz="1200" b="0" i="0" u="none" strike="noStrike" cap="none" normalizeH="0" baseline="0" dirty="0" smtClean="0">
                        <a:ln>
                          <a:noFill/>
                        </a:ln>
                        <a:solidFill>
                          <a:schemeClr val="tx1"/>
                        </a:solidFill>
                        <a:effectLst>
                          <a:outerShdw blurRad="38100" dist="38100" dir="2700000" algn="tl">
                            <a:srgbClr val="C0C0C0"/>
                          </a:outerShdw>
                        </a:effectLst>
                        <a:latin typeface="Neutraface 2 Text Bold" charset="0"/>
                        <a:ea typeface="Neutraface 2 Text Bold" charset="0"/>
                        <a:cs typeface="Neutraface 2 Text Bold" charset="0"/>
                        <a:sym typeface="Neutraface 2 Text Bold" charset="0"/>
                      </a:endParaRPr>
                    </a:p>
                  </a:txBody>
                  <a:tcPr marL="27271" marR="27271" marT="27274" marB="27274" anchor="ctr" horzOverflow="overflow"/>
                </a:tc>
              </a:tr>
              <a:tr h="43444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latin typeface="+mj-lt"/>
                          <a:sym typeface="Neutraface 2 Text Book" charset="0"/>
                        </a:rPr>
                        <a:t>Baseline System 7 </a:t>
                      </a:r>
                      <a:r>
                        <a:rPr kumimoji="0" lang="en-US" sz="1300" u="none" strike="noStrike" cap="none" normalizeH="0" baseline="30000" dirty="0" smtClean="0">
                          <a:ln>
                            <a:noFill/>
                          </a:ln>
                          <a:effectLst>
                            <a:outerShdw blurRad="38100" dist="38100" dir="2700000" algn="tl">
                              <a:srgbClr val="C0C0C0"/>
                            </a:outerShdw>
                          </a:effectLst>
                          <a:latin typeface="+mj-lt"/>
                          <a:sym typeface="Neutraface 2 Text Book" charset="0"/>
                        </a:rPr>
                        <a:t>(1)</a:t>
                      </a:r>
                      <a:endParaRPr kumimoji="0" lang="en-US" sz="1300" b="0" i="0" u="none" strike="noStrike" cap="none" normalizeH="0" baseline="30000" dirty="0" smtClean="0">
                        <a:ln>
                          <a:noFill/>
                        </a:ln>
                        <a:solidFill>
                          <a:schemeClr val="tx1"/>
                        </a:solidFill>
                        <a:effectLst>
                          <a:outerShdw blurRad="38100" dist="38100" dir="2700000" algn="tl">
                            <a:srgbClr val="C0C0C0"/>
                          </a:outerShdw>
                        </a:effectLst>
                        <a:latin typeface="+mj-lt"/>
                        <a:ea typeface="Neutraface 2 Text Book" charset="0"/>
                        <a:cs typeface="Neutraface 2 Text Book" charset="0"/>
                        <a:sym typeface="Neutraface 2 Text Book" charset="0"/>
                      </a:endParaRPr>
                    </a:p>
                  </a:txBody>
                  <a:tcPr marL="27271" marR="27271" marT="27274" marB="2727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latin typeface="+mj-lt"/>
                          <a:sym typeface="Neutraface 2 Text Book" charset="0"/>
                        </a:rPr>
                        <a:t>12,011</a:t>
                      </a: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mj-lt"/>
                        <a:ea typeface="Neutraface 2 Text Book" charset="0"/>
                        <a:cs typeface="Neutraface 2 Text Book" charset="0"/>
                        <a:sym typeface="Neutraface 2 Text Book" charset="0"/>
                      </a:endParaRPr>
                    </a:p>
                  </a:txBody>
                  <a:tcPr marL="27271" marR="27271" marT="27274" marB="2727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latin typeface="+mj-lt"/>
                          <a:sym typeface="Neutraface 2 Text Book" charset="0"/>
                        </a:rPr>
                        <a:t>$346,454</a:t>
                      </a: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mj-lt"/>
                        <a:ea typeface="Neutraface 2 Text Book" charset="0"/>
                        <a:cs typeface="Neutraface 2 Text Book" charset="0"/>
                        <a:sym typeface="Neutraface 2 Text Book" charset="0"/>
                      </a:endParaRPr>
                    </a:p>
                  </a:txBody>
                  <a:tcPr marL="27271" marR="27271" marT="27274" marB="27274" anchor="ctr" horzOverflow="overflow"/>
                </a:tc>
              </a:tr>
              <a:tr h="43444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latin typeface="+mj-lt"/>
                          <a:sym typeface="Neutraface 2 Text Book" charset="0"/>
                        </a:rPr>
                        <a:t>OSFC LEED Silver Design </a:t>
                      </a:r>
                      <a:r>
                        <a:rPr kumimoji="0" lang="en-US" sz="1300" u="none" strike="noStrike" cap="none" normalizeH="0" baseline="30000" dirty="0" smtClean="0">
                          <a:ln>
                            <a:noFill/>
                          </a:ln>
                          <a:effectLst>
                            <a:outerShdw blurRad="38100" dist="38100" dir="2700000" algn="tl">
                              <a:srgbClr val="C0C0C0"/>
                            </a:outerShdw>
                          </a:effectLst>
                          <a:latin typeface="+mj-lt"/>
                          <a:sym typeface="Neutraface 2 Text Book" charset="0"/>
                        </a:rPr>
                        <a:t>(2)</a:t>
                      </a:r>
                      <a:endParaRPr kumimoji="0" lang="en-US" sz="1300" b="0" i="0" u="none" strike="noStrike" cap="none" normalizeH="0" baseline="30000" dirty="0" smtClean="0">
                        <a:ln>
                          <a:noFill/>
                        </a:ln>
                        <a:solidFill>
                          <a:schemeClr val="tx1"/>
                        </a:solidFill>
                        <a:effectLst>
                          <a:outerShdw blurRad="38100" dist="38100" dir="2700000" algn="tl">
                            <a:srgbClr val="C0C0C0"/>
                          </a:outerShdw>
                        </a:effectLst>
                        <a:latin typeface="+mj-lt"/>
                        <a:ea typeface="Neutraface 2 Text Book" charset="0"/>
                        <a:cs typeface="Neutraface 2 Text Book" charset="0"/>
                        <a:sym typeface="Neutraface 2 Text Book" charset="0"/>
                      </a:endParaRPr>
                    </a:p>
                  </a:txBody>
                  <a:tcPr marL="27271" marR="27271" marT="27274" marB="2727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87400" algn="l"/>
                        </a:tabLst>
                      </a:pPr>
                      <a:r>
                        <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mj-lt"/>
                          <a:ea typeface="ヒラギノ角ゴ ProN W3" charset="0"/>
                          <a:cs typeface="ヒラギノ角ゴ ProN W3" charset="0"/>
                          <a:sym typeface="Neutraface 2 Text Book" charset="0"/>
                        </a:rPr>
                        <a:t>5,674</a:t>
                      </a:r>
                    </a:p>
                  </a:txBody>
                  <a:tcPr marL="27271" marR="27271" marT="27274" marB="2727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latin typeface="+mj-lt"/>
                          <a:sym typeface="Neutraface 2 Text Book" charset="0"/>
                        </a:rPr>
                        <a:t>$236,924</a:t>
                      </a: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mj-lt"/>
                        <a:ea typeface="Neutraface 2 Text Book" charset="0"/>
                        <a:cs typeface="Neutraface 2 Text Book" charset="0"/>
                        <a:sym typeface="Neutraface 2 Text Book" charset="0"/>
                      </a:endParaRPr>
                    </a:p>
                  </a:txBody>
                  <a:tcPr marL="27271" marR="27271" marT="27274" marB="27274" anchor="ctr" horzOverflow="overflow"/>
                </a:tc>
              </a:tr>
              <a:tr h="43444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latin typeface="+mj-lt"/>
                          <a:sym typeface="Neutraface 2 Text Book" charset="0"/>
                        </a:rPr>
                        <a:t>OSFC Design – Geothermal </a:t>
                      </a:r>
                      <a:r>
                        <a:rPr kumimoji="0" lang="en-US" sz="1300" u="none" strike="noStrike" cap="none" normalizeH="0" baseline="30000" dirty="0" smtClean="0">
                          <a:ln>
                            <a:noFill/>
                          </a:ln>
                          <a:effectLst>
                            <a:outerShdw blurRad="38100" dist="38100" dir="2700000" algn="tl">
                              <a:srgbClr val="C0C0C0"/>
                            </a:outerShdw>
                          </a:effectLst>
                          <a:latin typeface="+mj-lt"/>
                          <a:sym typeface="Neutraface 2 Text Book" charset="0"/>
                        </a:rPr>
                        <a:t>(3)</a:t>
                      </a:r>
                      <a:endParaRPr kumimoji="0" lang="en-US" sz="1100" b="0" i="0" u="none" strike="noStrike" cap="none" normalizeH="0" baseline="30000" dirty="0" smtClean="0">
                        <a:ln>
                          <a:noFill/>
                        </a:ln>
                        <a:solidFill>
                          <a:schemeClr val="tx1"/>
                        </a:solidFill>
                        <a:effectLst>
                          <a:outerShdw blurRad="38100" dist="38100" dir="2700000" algn="tl">
                            <a:srgbClr val="C0C0C0"/>
                          </a:outerShdw>
                        </a:effectLst>
                        <a:latin typeface="+mj-lt"/>
                        <a:ea typeface="Neutraface 2 Text Book" charset="0"/>
                        <a:cs typeface="Neutraface 2 Text Book" charset="0"/>
                        <a:sym typeface="Neutraface 2 Text Book" charset="0"/>
                      </a:endParaRPr>
                    </a:p>
                  </a:txBody>
                  <a:tcPr marL="27271" marR="27271" marT="27274" marB="2727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latin typeface="+mj-lt"/>
                          <a:sym typeface="Neutraface 2 Text Book" charset="0"/>
                        </a:rPr>
                        <a:t>4,370</a:t>
                      </a: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mj-lt"/>
                        <a:ea typeface="Neutraface 2 Text Book" charset="0"/>
                        <a:cs typeface="Neutraface 2 Text Book" charset="0"/>
                        <a:sym typeface="Neutraface 2 Text Book" charset="0"/>
                      </a:endParaRPr>
                    </a:p>
                  </a:txBody>
                  <a:tcPr marL="27271" marR="27271" marT="27274" marB="2727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87400" algn="l"/>
                        </a:tabLst>
                      </a:pPr>
                      <a:r>
                        <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mj-lt"/>
                          <a:ea typeface="ヒラギノ角ゴ ProN W3" charset="0"/>
                          <a:cs typeface="ヒラギノ角ゴ ProN W3" charset="0"/>
                          <a:sym typeface="Neutraface 2 Text Book" charset="0"/>
                        </a:rPr>
                        <a:t>$205,201</a:t>
                      </a:r>
                    </a:p>
                  </a:txBody>
                  <a:tcPr marL="27271" marR="27271" marT="27274" marB="27274" anchor="ctr" horzOverflow="overflow"/>
                </a:tc>
              </a:tr>
              <a:tr h="43444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latin typeface="+mj-lt"/>
                          <a:sym typeface="Neutraface 2 Text Book" charset="0"/>
                        </a:rPr>
                        <a:t>OSFC Design – Ice </a:t>
                      </a:r>
                      <a:r>
                        <a:rPr kumimoji="0" lang="en-US" sz="1300" u="none" strike="noStrike" cap="none" normalizeH="0" baseline="30000" dirty="0" smtClean="0">
                          <a:ln>
                            <a:noFill/>
                          </a:ln>
                          <a:effectLst>
                            <a:outerShdw blurRad="38100" dist="38100" dir="2700000" algn="tl">
                              <a:srgbClr val="C0C0C0"/>
                            </a:outerShdw>
                          </a:effectLst>
                          <a:latin typeface="+mj-lt"/>
                          <a:sym typeface="Neutraface 2 Text Book" charset="0"/>
                        </a:rPr>
                        <a:t>(4)</a:t>
                      </a:r>
                      <a:endParaRPr kumimoji="0" lang="en-US" sz="1300" b="0" i="0" u="none" strike="noStrike" cap="none" normalizeH="0" baseline="30000" dirty="0" smtClean="0">
                        <a:ln>
                          <a:noFill/>
                        </a:ln>
                        <a:solidFill>
                          <a:schemeClr val="tx1"/>
                        </a:solidFill>
                        <a:effectLst>
                          <a:outerShdw blurRad="38100" dist="38100" dir="2700000" algn="tl">
                            <a:srgbClr val="C0C0C0"/>
                          </a:outerShdw>
                        </a:effectLst>
                        <a:latin typeface="+mj-lt"/>
                        <a:ea typeface="Neutraface 2 Text Book" charset="0"/>
                        <a:cs typeface="Neutraface 2 Text Book" charset="0"/>
                        <a:sym typeface="Neutraface 2 Text Book" charset="0"/>
                      </a:endParaRPr>
                    </a:p>
                  </a:txBody>
                  <a:tcPr marL="27271" marR="27271" marT="27274" marB="2727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latin typeface="+mj-lt"/>
                          <a:sym typeface="Neutraface 2 Text Book" charset="0"/>
                        </a:rPr>
                        <a:t>5,957</a:t>
                      </a: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mj-lt"/>
                        <a:ea typeface="Neutraface 2 Text Book" charset="0"/>
                        <a:cs typeface="Neutraface 2 Text Book" charset="0"/>
                        <a:sym typeface="Neutraface 2 Text Book" charset="0"/>
                      </a:endParaRPr>
                    </a:p>
                  </a:txBody>
                  <a:tcPr marL="27271" marR="27271" marT="27274" marB="2727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87400" algn="l"/>
                        </a:tabLst>
                      </a:pPr>
                      <a:r>
                        <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mj-lt"/>
                          <a:ea typeface="+mn-ea"/>
                          <a:cs typeface="+mn-cs"/>
                          <a:sym typeface="Neutraface 2 Text Book" charset="0"/>
                        </a:rPr>
                        <a:t>$209,637</a:t>
                      </a: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mj-lt"/>
                        <a:ea typeface="Neutraface 2 Text Book" charset="0"/>
                        <a:cs typeface="Neutraface 2 Text Book" charset="0"/>
                        <a:sym typeface="Neutraface 2 Text Book" charset="0"/>
                      </a:endParaRPr>
                    </a:p>
                  </a:txBody>
                  <a:tcPr marL="27271" marR="27271" marT="27274" marB="27274" anchor="ctr" horzOverflow="overflow"/>
                </a:tc>
              </a:tr>
              <a:tr h="43444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latin typeface="+mj-lt"/>
                          <a:sym typeface="Neutraface 2 Text Book" charset="0"/>
                        </a:rPr>
                        <a:t>Proposed Design </a:t>
                      </a:r>
                      <a:r>
                        <a:rPr kumimoji="0" lang="en-US" sz="1300" u="none" strike="noStrike" cap="none" normalizeH="0" baseline="30000" dirty="0" smtClean="0">
                          <a:ln>
                            <a:noFill/>
                          </a:ln>
                          <a:effectLst>
                            <a:outerShdw blurRad="38100" dist="38100" dir="2700000" algn="tl">
                              <a:srgbClr val="C0C0C0"/>
                            </a:outerShdw>
                          </a:effectLst>
                          <a:latin typeface="+mj-lt"/>
                          <a:sym typeface="Neutraface 2 Text Book" charset="0"/>
                        </a:rPr>
                        <a:t>(5)</a:t>
                      </a:r>
                      <a:endParaRPr kumimoji="0" lang="en-US" sz="1300" b="0" i="0" u="none" strike="noStrike" cap="none" normalizeH="0" baseline="30000" dirty="0" smtClean="0">
                        <a:ln>
                          <a:noFill/>
                        </a:ln>
                        <a:solidFill>
                          <a:schemeClr val="tx1"/>
                        </a:solidFill>
                        <a:effectLst>
                          <a:outerShdw blurRad="38100" dist="38100" dir="2700000" algn="tl">
                            <a:srgbClr val="C0C0C0"/>
                          </a:outerShdw>
                        </a:effectLst>
                        <a:latin typeface="+mj-lt"/>
                        <a:ea typeface="Neutraface 2 Text Book" charset="0"/>
                        <a:cs typeface="Neutraface 2 Text Book" charset="0"/>
                        <a:sym typeface="Neutraface 2 Text Book" charset="0"/>
                      </a:endParaRPr>
                    </a:p>
                  </a:txBody>
                  <a:tcPr marL="27271" marR="27271" marT="27274" marB="2727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87400" algn="l"/>
                        </a:tabLst>
                      </a:pPr>
                      <a:r>
                        <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mj-lt"/>
                          <a:ea typeface="ヒラギノ角ゴ ProN W3" charset="0"/>
                          <a:cs typeface="ヒラギノ角ゴ ProN W3" charset="0"/>
                          <a:sym typeface="Neutraface 2 Text Book" charset="0"/>
                        </a:rPr>
                        <a:t>5,593</a:t>
                      </a:r>
                    </a:p>
                  </a:txBody>
                  <a:tcPr marL="27271" marR="27271" marT="27274" marB="2727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latin typeface="+mj-lt"/>
                          <a:sym typeface="Neutraface 2 Text Book" charset="0"/>
                        </a:rPr>
                        <a:t>$191,628</a:t>
                      </a: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mj-lt"/>
                        <a:ea typeface="Neutraface 2 Text Book" charset="0"/>
                        <a:cs typeface="Neutraface 2 Text Book" charset="0"/>
                        <a:sym typeface="Neutraface 2 Text Book" charset="0"/>
                      </a:endParaRPr>
                    </a:p>
                  </a:txBody>
                  <a:tcPr marL="27271" marR="27271" marT="27274" marB="27274" anchor="ctr" horzOverflow="overflow"/>
                </a:tc>
              </a:tr>
            </a:tbl>
          </a:graphicData>
        </a:graphic>
      </p:graphicFrame>
      <p:sp>
        <p:nvSpPr>
          <p:cNvPr id="3" name="TextBox 2"/>
          <p:cNvSpPr txBox="1"/>
          <p:nvPr/>
        </p:nvSpPr>
        <p:spPr>
          <a:xfrm>
            <a:off x="762000" y="4267200"/>
            <a:ext cx="7620000" cy="1892826"/>
          </a:xfrm>
          <a:prstGeom prst="rect">
            <a:avLst/>
          </a:prstGeom>
          <a:noFill/>
        </p:spPr>
        <p:txBody>
          <a:bodyPr wrap="square" rtlCol="0">
            <a:spAutoFit/>
          </a:bodyPr>
          <a:lstStyle/>
          <a:p>
            <a:pPr marL="342900" indent="-342900">
              <a:buAutoNum type="arabicParenBoth"/>
            </a:pPr>
            <a:r>
              <a:rPr lang="en-US" sz="1100" dirty="0" smtClean="0"/>
              <a:t>Design meeting the requirements on Standard 90.1-2004 Appendix G</a:t>
            </a:r>
          </a:p>
          <a:p>
            <a:pPr marL="342900" indent="-342900">
              <a:buAutoNum type="arabicParenBoth"/>
            </a:pPr>
            <a:r>
              <a:rPr lang="en-US" sz="1100" dirty="0" smtClean="0"/>
              <a:t>Design meeting the OSFC requirements to achieve LEED Silver, high efficiency chillers, condensing boilers, ERW  on AHU minimum outside air</a:t>
            </a:r>
          </a:p>
          <a:p>
            <a:pPr marL="342900" indent="-342900">
              <a:buAutoNum type="arabicParenBoth"/>
            </a:pPr>
            <a:r>
              <a:rPr lang="en-US" sz="1100" dirty="0" smtClean="0"/>
              <a:t>Design meeting the OSFC requirements to achieve LEED Silver, central geothermal chiller-heater system with closed loop geo-exchange field.</a:t>
            </a:r>
          </a:p>
          <a:p>
            <a:pPr marL="342900" indent="-342900">
              <a:buAutoNum type="arabicParenBoth"/>
            </a:pPr>
            <a:r>
              <a:rPr lang="en-US" sz="1100" dirty="0" smtClean="0"/>
              <a:t>Design meeting the OSFC requirements to achieve LEED Silver, high efficiency chillers with ice storage, condensing boilers, ERW on AHU minimum outside air</a:t>
            </a:r>
            <a:endParaRPr lang="en-US" sz="1100" dirty="0"/>
          </a:p>
          <a:p>
            <a:pPr marL="342900" indent="-342900">
              <a:buAutoNum type="arabicParenBoth"/>
            </a:pPr>
            <a:r>
              <a:rPr lang="en-US" sz="1100" dirty="0" smtClean="0"/>
              <a:t>The proposed design includes the OSFC design - ice and lighting efficiency upgrades, optimized HVAC design, advanced control strategies and M+V program.</a:t>
            </a:r>
          </a:p>
          <a:p>
            <a:pPr marL="342900" indent="-342900">
              <a:buAutoNum type="arabicParenBoth"/>
            </a:pPr>
            <a:endParaRPr lang="en-US" dirty="0"/>
          </a:p>
        </p:txBody>
      </p:sp>
    </p:spTree>
    <p:extLst>
      <p:ext uri="{BB962C8B-B14F-4D97-AF65-F5344CB8AC3E}">
        <p14:creationId xmlns:p14="http://schemas.microsoft.com/office/powerpoint/2010/main" val="3572183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Initiatives</a:t>
            </a:r>
            <a:endParaRPr lang="en-US" dirty="0"/>
          </a:p>
        </p:txBody>
      </p:sp>
      <p:graphicFrame>
        <p:nvGraphicFramePr>
          <p:cNvPr id="4" name="Group 7"/>
          <p:cNvGraphicFramePr>
            <a:graphicFrameLocks noGrp="1"/>
          </p:cNvGraphicFramePr>
          <p:nvPr>
            <p:extLst>
              <p:ext uri="{D42A27DB-BD31-4B8C-83A1-F6EECF244321}">
                <p14:modId xmlns:p14="http://schemas.microsoft.com/office/powerpoint/2010/main" val="2252844130"/>
              </p:ext>
            </p:extLst>
          </p:nvPr>
        </p:nvGraphicFramePr>
        <p:xfrm>
          <a:off x="381000" y="1524000"/>
          <a:ext cx="8382000" cy="3902544"/>
        </p:xfrm>
        <a:graphic>
          <a:graphicData uri="http://schemas.openxmlformats.org/drawingml/2006/table">
            <a:tbl>
              <a:tblPr>
                <a:tableStyleId>{8799B23B-EC83-4686-B30A-512413B5E67A}</a:tableStyleId>
              </a:tblPr>
              <a:tblGrid>
                <a:gridCol w="2425781"/>
                <a:gridCol w="937495"/>
                <a:gridCol w="892817"/>
                <a:gridCol w="930562"/>
                <a:gridCol w="990649"/>
                <a:gridCol w="1277984"/>
                <a:gridCol w="926712"/>
              </a:tblGrid>
              <a:tr h="41065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87400" algn="l"/>
                        </a:tabLst>
                      </a:pPr>
                      <a:r>
                        <a:rPr kumimoji="0" lang="en-US" sz="1200" u="none" strike="noStrike" cap="none" normalizeH="0" baseline="0" dirty="0" smtClean="0">
                          <a:ln>
                            <a:noFill/>
                          </a:ln>
                          <a:effectLst>
                            <a:outerShdw blurRad="38100" dist="38100" dir="2700000" algn="tl">
                              <a:srgbClr val="C0C0C0"/>
                            </a:outerShdw>
                          </a:effectLst>
                          <a:sym typeface="Neutraface 2 Text Bold" charset="0"/>
                        </a:rPr>
                        <a:t>Strategy</a:t>
                      </a:r>
                      <a:endParaRPr kumimoji="0" lang="en-US" sz="1200" b="0" i="0" u="none" strike="noStrike" cap="none" normalizeH="0" baseline="0" dirty="0" smtClean="0">
                        <a:ln>
                          <a:noFill/>
                        </a:ln>
                        <a:solidFill>
                          <a:schemeClr val="tx1"/>
                        </a:solidFill>
                        <a:effectLst>
                          <a:outerShdw blurRad="38100" dist="38100" dir="2700000" algn="tl">
                            <a:srgbClr val="C0C0C0"/>
                          </a:outerShdw>
                        </a:effectLst>
                        <a:latin typeface="Neutraface 2 Text Bold" charset="0"/>
                        <a:ea typeface="Neutraface 2 Text Bold" charset="0"/>
                        <a:cs typeface="Neutraface 2 Text Bold" charset="0"/>
                        <a:sym typeface="Neutraface 2 Text Bold" charset="0"/>
                      </a:endParaRPr>
                    </a:p>
                  </a:txBody>
                  <a:tcPr marL="27271" marR="27271" marT="27274" marB="2727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87400" algn="l"/>
                        </a:tabLst>
                      </a:pPr>
                      <a:r>
                        <a:rPr kumimoji="0" lang="en-US" sz="1200" u="none" strike="noStrike" cap="none" normalizeH="0" baseline="0" dirty="0" smtClean="0">
                          <a:ln>
                            <a:noFill/>
                          </a:ln>
                          <a:effectLst>
                            <a:outerShdw blurRad="38100" dist="38100" dir="2700000" algn="tl">
                              <a:srgbClr val="C0C0C0"/>
                            </a:outerShdw>
                          </a:effectLst>
                          <a:sym typeface="Neutraface 2 Text Bold" charset="0"/>
                        </a:rPr>
                        <a:t>Gas </a:t>
                      </a:r>
                      <a:endParaRPr kumimoji="0" lang="en-US" sz="1200" b="0" i="0" u="none" strike="noStrike" cap="none" normalizeH="0" baseline="0" dirty="0" smtClean="0">
                        <a:ln>
                          <a:noFill/>
                        </a:ln>
                        <a:solidFill>
                          <a:schemeClr val="tx1"/>
                        </a:solidFill>
                        <a:effectLst>
                          <a:outerShdw blurRad="38100" dist="38100" dir="2700000" algn="tl">
                            <a:srgbClr val="C0C0C0"/>
                          </a:outerShdw>
                        </a:effectLst>
                        <a:latin typeface="Neutraface 2 Text Bold" charset="0"/>
                        <a:ea typeface="Neutraface 2 Text Bold" charset="0"/>
                        <a:cs typeface="Neutraface 2 Text Bold" charset="0"/>
                        <a:sym typeface="Neutraface 2 Text Bold" charset="0"/>
                      </a:endParaRPr>
                    </a:p>
                  </a:txBody>
                  <a:tcPr marL="27271" marR="27271" marT="27274" marB="2727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87400" algn="l"/>
                        </a:tabLst>
                      </a:pPr>
                      <a:r>
                        <a:rPr kumimoji="0" lang="en-US" sz="1200" u="none" strike="noStrike" cap="none" normalizeH="0" baseline="0" dirty="0" smtClean="0">
                          <a:ln>
                            <a:noFill/>
                          </a:ln>
                          <a:effectLst>
                            <a:outerShdw blurRad="38100" dist="38100" dir="2700000" algn="tl">
                              <a:srgbClr val="C0C0C0"/>
                            </a:outerShdw>
                          </a:effectLst>
                          <a:sym typeface="Neutraface 2 Text Bold" charset="0"/>
                        </a:rPr>
                        <a:t>Elect. </a:t>
                      </a:r>
                      <a:endParaRPr kumimoji="0" lang="en-US" sz="1200" b="0" i="0" u="none" strike="noStrike" cap="none" normalizeH="0" baseline="0" dirty="0" smtClean="0">
                        <a:ln>
                          <a:noFill/>
                        </a:ln>
                        <a:solidFill>
                          <a:schemeClr val="tx1"/>
                        </a:solidFill>
                        <a:effectLst>
                          <a:outerShdw blurRad="38100" dist="38100" dir="2700000" algn="tl">
                            <a:srgbClr val="C0C0C0"/>
                          </a:outerShdw>
                        </a:effectLst>
                        <a:latin typeface="Neutraface 2 Text Bold" charset="0"/>
                        <a:ea typeface="Neutraface 2 Text Bold" charset="0"/>
                        <a:cs typeface="Neutraface 2 Text Bold" charset="0"/>
                        <a:sym typeface="Neutraface 2 Text Bold" charset="0"/>
                      </a:endParaRPr>
                    </a:p>
                  </a:txBody>
                  <a:tcPr marL="27271" marR="27271" marT="27274" marB="2727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87400" algn="l"/>
                        </a:tabLst>
                      </a:pPr>
                      <a:r>
                        <a:rPr kumimoji="0" lang="en-US" sz="1200" u="none" strike="noStrike" cap="none" normalizeH="0" baseline="0" dirty="0" smtClean="0">
                          <a:ln>
                            <a:noFill/>
                          </a:ln>
                          <a:effectLst>
                            <a:outerShdw blurRad="38100" dist="38100" dir="2700000" algn="tl">
                              <a:srgbClr val="C0C0C0"/>
                            </a:outerShdw>
                          </a:effectLst>
                          <a:sym typeface="Neutraface 2 Text Bold" charset="0"/>
                        </a:rPr>
                        <a:t>Water </a:t>
                      </a:r>
                      <a:endParaRPr kumimoji="0" lang="en-US" sz="1200" b="0" i="0" u="none" strike="noStrike" cap="none" normalizeH="0" baseline="0" dirty="0" smtClean="0">
                        <a:ln>
                          <a:noFill/>
                        </a:ln>
                        <a:solidFill>
                          <a:schemeClr val="tx1"/>
                        </a:solidFill>
                        <a:effectLst>
                          <a:outerShdw blurRad="38100" dist="38100" dir="2700000" algn="tl">
                            <a:srgbClr val="C0C0C0"/>
                          </a:outerShdw>
                        </a:effectLst>
                        <a:latin typeface="Neutraface 2 Text Bold" charset="0"/>
                        <a:ea typeface="Neutraface 2 Text Bold" charset="0"/>
                        <a:cs typeface="Neutraface 2 Text Bold" charset="0"/>
                        <a:sym typeface="Neutraface 2 Text Bold" charset="0"/>
                      </a:endParaRPr>
                    </a:p>
                  </a:txBody>
                  <a:tcPr marL="27271" marR="27271" marT="27274" marB="27274"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87400" algn="l"/>
                        </a:tabLst>
                      </a:pPr>
                      <a:r>
                        <a:rPr kumimoji="0" lang="en-US" sz="1200" u="none" strike="noStrike" cap="none" normalizeH="0" baseline="0" dirty="0" smtClean="0">
                          <a:ln>
                            <a:noFill/>
                          </a:ln>
                          <a:effectLst>
                            <a:outerShdw blurRad="38100" dist="38100" dir="2700000" algn="tl">
                              <a:srgbClr val="C0C0C0"/>
                            </a:outerShdw>
                          </a:effectLst>
                          <a:sym typeface="Neutraface 2 Text Bold" charset="0"/>
                        </a:rPr>
                        <a:t>Maint. </a:t>
                      </a:r>
                      <a:endParaRPr kumimoji="0" lang="en-US" sz="1200" b="0" i="0" u="none" strike="noStrike" cap="none" normalizeH="0" baseline="0" dirty="0" smtClean="0">
                        <a:ln>
                          <a:noFill/>
                        </a:ln>
                        <a:solidFill>
                          <a:schemeClr val="tx1"/>
                        </a:solidFill>
                        <a:effectLst>
                          <a:outerShdw blurRad="38100" dist="38100" dir="2700000" algn="tl">
                            <a:srgbClr val="C0C0C0"/>
                          </a:outerShdw>
                        </a:effectLst>
                        <a:latin typeface="Neutraface 2 Text Bold" charset="0"/>
                        <a:ea typeface="Neutraface 2 Text Bold" charset="0"/>
                        <a:cs typeface="Neutraface 2 Text Bold" charset="0"/>
                        <a:sym typeface="Neutraface 2 Text Bold" charset="0"/>
                      </a:endParaRPr>
                    </a:p>
                  </a:txBody>
                  <a:tcPr marL="27271" marR="27271" marT="27274" marB="2727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87400" algn="l"/>
                        </a:tabLst>
                      </a:pPr>
                      <a:r>
                        <a:rPr kumimoji="0" lang="en-US" sz="1200" u="none" strike="noStrike" cap="none" normalizeH="0" baseline="0" dirty="0" smtClean="0">
                          <a:ln>
                            <a:noFill/>
                          </a:ln>
                          <a:effectLst>
                            <a:outerShdw blurRad="38100" dist="38100" dir="2700000" algn="tl">
                              <a:srgbClr val="C0C0C0"/>
                            </a:outerShdw>
                          </a:effectLst>
                          <a:sym typeface="Neutraface 2 Text Bold" charset="0"/>
                        </a:rPr>
                        <a:t>Cost </a:t>
                      </a:r>
                      <a:endParaRPr kumimoji="0" lang="en-US" sz="1200" b="0" i="0" u="none" strike="noStrike" cap="none" normalizeH="0" baseline="0" dirty="0" smtClean="0">
                        <a:ln>
                          <a:noFill/>
                        </a:ln>
                        <a:solidFill>
                          <a:schemeClr val="tx1"/>
                        </a:solidFill>
                        <a:effectLst>
                          <a:outerShdw blurRad="38100" dist="38100" dir="2700000" algn="tl">
                            <a:srgbClr val="C0C0C0"/>
                          </a:outerShdw>
                        </a:effectLst>
                        <a:latin typeface="Neutraface 2 Text Bold" charset="0"/>
                        <a:ea typeface="Neutraface 2 Text Bold" charset="0"/>
                        <a:cs typeface="Neutraface 2 Text Bold" charset="0"/>
                        <a:sym typeface="Neutraface 2 Text Bold" charset="0"/>
                      </a:endParaRPr>
                    </a:p>
                  </a:txBody>
                  <a:tcPr marL="27271" marR="27271" marT="27274" marB="2727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87400" algn="l"/>
                        </a:tabLst>
                      </a:pPr>
                      <a:r>
                        <a:rPr kumimoji="0" lang="en-US" sz="1200" u="none" strike="noStrike" cap="none" normalizeH="0" baseline="0" dirty="0" smtClean="0">
                          <a:ln>
                            <a:noFill/>
                          </a:ln>
                          <a:effectLst>
                            <a:outerShdw blurRad="38100" dist="38100" dir="2700000" algn="tl">
                              <a:srgbClr val="C0C0C0"/>
                            </a:outerShdw>
                          </a:effectLst>
                          <a:sym typeface="Neutraface 2 Text Bold" charset="0"/>
                        </a:rPr>
                        <a:t>Payback</a:t>
                      </a:r>
                      <a:endParaRPr kumimoji="0" lang="en-US" sz="1200" b="0" i="0" u="none" strike="noStrike" cap="none" normalizeH="0" baseline="0" dirty="0" smtClean="0">
                        <a:ln>
                          <a:noFill/>
                        </a:ln>
                        <a:solidFill>
                          <a:schemeClr val="tx1"/>
                        </a:solidFill>
                        <a:effectLst>
                          <a:outerShdw blurRad="38100" dist="38100" dir="2700000" algn="tl">
                            <a:srgbClr val="C0C0C0"/>
                          </a:outerShdw>
                        </a:effectLst>
                        <a:latin typeface="Neutraface 2 Text Bold" charset="0"/>
                        <a:ea typeface="Neutraface 2 Text Bold" charset="0"/>
                        <a:cs typeface="Neutraface 2 Text Bold" charset="0"/>
                        <a:sym typeface="Neutraface 2 Text Bold" charset="0"/>
                      </a:endParaRPr>
                    </a:p>
                  </a:txBody>
                  <a:tcPr marL="27271" marR="27271" marT="27274" marB="27274" anchor="ctr" horzOverflow="overflow"/>
                </a:tc>
              </a:tr>
              <a:tr h="43444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sym typeface="Neutraface 2 Text Book" charset="0"/>
                        </a:rPr>
                        <a:t>High Efficiency HVAC Design with Chillers / Ice Storage</a:t>
                      </a: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Neutraface 2 Text Book" charset="0"/>
                        <a:ea typeface="Neutraface 2 Text Book" charset="0"/>
                        <a:cs typeface="Neutraface 2 Text Book" charset="0"/>
                        <a:sym typeface="Neutraface 2 Text Book" charset="0"/>
                      </a:endParaRPr>
                    </a:p>
                  </a:txBody>
                  <a:tcPr marL="27271" marR="27271" marT="27274" marB="27274"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sym typeface="Neutraface 2 Text Book" charset="0"/>
                        </a:rPr>
                        <a:t>$39,200</a:t>
                      </a: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Neutraface 2 Text Book" charset="0"/>
                        <a:ea typeface="Neutraface 2 Text Book" charset="0"/>
                        <a:cs typeface="Neutraface 2 Text Book" charset="0"/>
                        <a:sym typeface="Neutraface 2 Text Book" charset="0"/>
                      </a:endParaRPr>
                    </a:p>
                  </a:txBody>
                  <a:tcPr marL="27271" marR="27271" marT="27274" marB="27274"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sym typeface="Neutraface 2 Text Book" charset="0"/>
                        </a:rPr>
                        <a:t>$23,290</a:t>
                      </a: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Neutraface 2 Text Book" charset="0"/>
                        <a:ea typeface="Neutraface 2 Text Book" charset="0"/>
                        <a:cs typeface="Neutraface 2 Text Book" charset="0"/>
                        <a:sym typeface="Neutraface 2 Text Book" charset="0"/>
                      </a:endParaRPr>
                    </a:p>
                  </a:txBody>
                  <a:tcPr marL="27271" marR="27271" marT="27274" marB="27274"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87400" algn="l"/>
                        </a:tabLst>
                      </a:pP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Gill Sans" charset="0"/>
                        <a:ea typeface="ヒラギノ角ゴ ProN W3" charset="0"/>
                        <a:cs typeface="ヒラギノ角ゴ ProN W3" charset="0"/>
                        <a:sym typeface="Gill Sans" charset="0"/>
                      </a:endParaRPr>
                    </a:p>
                  </a:txBody>
                  <a:tcPr marL="27271" marR="27271" marT="27274" marB="27274"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sym typeface="Neutraface 2 Text Book" charset="0"/>
                        </a:rPr>
                        <a:t>$7,800</a:t>
                      </a: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Neutraface 2 Text Book" charset="0"/>
                        <a:ea typeface="Neutraface 2 Text Book" charset="0"/>
                        <a:cs typeface="Neutraface 2 Text Book" charset="0"/>
                        <a:sym typeface="Neutraface 2 Text Book" charset="0"/>
                      </a:endParaRPr>
                    </a:p>
                  </a:txBody>
                  <a:tcPr marL="27271" marR="27271" marT="27274" marB="27274"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sym typeface="Neutraface 2 Text Book" charset="0"/>
                        </a:rPr>
                        <a:t>$165,000</a:t>
                      </a: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Neutraface 2 Text Book" charset="0"/>
                        <a:ea typeface="Neutraface 2 Text Book" charset="0"/>
                        <a:cs typeface="Neutraface 2 Text Book" charset="0"/>
                        <a:sym typeface="Neutraface 2 Text Book" charset="0"/>
                      </a:endParaRPr>
                    </a:p>
                  </a:txBody>
                  <a:tcPr marL="27271" marR="27271" marT="27274" marB="27274"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sym typeface="Neutraface 2 Text Book" charset="0"/>
                        </a:rPr>
                        <a:t>2.35 yrs</a:t>
                      </a: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Neutraface 2 Text Book" charset="0"/>
                        <a:ea typeface="Neutraface 2 Text Book" charset="0"/>
                        <a:cs typeface="Neutraface 2 Text Book" charset="0"/>
                        <a:sym typeface="Neutraface 2 Text Book" charset="0"/>
                      </a:endParaRPr>
                    </a:p>
                  </a:txBody>
                  <a:tcPr marL="27271" marR="27271" marT="27274" marB="27274" anchor="ctr" horzOverflow="overflow"/>
                </a:tc>
              </a:tr>
              <a:tr h="43444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sym typeface="Neutraface 2 Text Book" charset="0"/>
                        </a:rPr>
                        <a:t>Lighting Enhancements</a:t>
                      </a: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Neutraface 2 Text Book" charset="0"/>
                        <a:ea typeface="Neutraface 2 Text Book" charset="0"/>
                        <a:cs typeface="Neutraface 2 Text Book" charset="0"/>
                        <a:sym typeface="Neutraface 2 Text Book" charset="0"/>
                      </a:endParaRPr>
                    </a:p>
                  </a:txBody>
                  <a:tcPr marL="27271" marR="27271" marT="27274" marB="27274"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87400" algn="l"/>
                        </a:tabLst>
                      </a:pP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Neutraface 2 Text Book" charset="0"/>
                        <a:ea typeface="ヒラギノ角ゴ ProN W3" charset="0"/>
                        <a:cs typeface="ヒラギノ角ゴ ProN W3" charset="0"/>
                        <a:sym typeface="Neutraface 2 Text Book" charset="0"/>
                      </a:endParaRPr>
                    </a:p>
                  </a:txBody>
                  <a:tcPr marL="27271" marR="27271" marT="27274" marB="27274"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sym typeface="Neutraface 2 Text Book" charset="0"/>
                        </a:rPr>
                        <a:t>$8,400</a:t>
                      </a: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Neutraface 2 Text Book" charset="0"/>
                        <a:ea typeface="Neutraface 2 Text Book" charset="0"/>
                        <a:cs typeface="Neutraface 2 Text Book" charset="0"/>
                        <a:sym typeface="Neutraface 2 Text Book" charset="0"/>
                      </a:endParaRPr>
                    </a:p>
                  </a:txBody>
                  <a:tcPr marL="27271" marR="27271" marT="27274" marB="27274"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87400" algn="l"/>
                        </a:tabLst>
                      </a:pP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Gill Sans" charset="0"/>
                        <a:ea typeface="ヒラギノ角ゴ ProN W3" charset="0"/>
                        <a:cs typeface="ヒラギノ角ゴ ProN W3" charset="0"/>
                        <a:sym typeface="Gill Sans" charset="0"/>
                      </a:endParaRPr>
                    </a:p>
                  </a:txBody>
                  <a:tcPr marL="27271" marR="27271" marT="27274" marB="27274"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87400" algn="l"/>
                        </a:tabLst>
                      </a:pP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Neutraface 2 Text Book" charset="0"/>
                        <a:ea typeface="ヒラギノ角ゴ ProN W3" charset="0"/>
                        <a:cs typeface="ヒラギノ角ゴ ProN W3" charset="0"/>
                        <a:sym typeface="Neutraface 2 Text Book" charset="0"/>
                      </a:endParaRPr>
                    </a:p>
                  </a:txBody>
                  <a:tcPr marL="27271" marR="27271" marT="27274" marB="27274"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sym typeface="Neutraface 2 Text Book" charset="0"/>
                        </a:rPr>
                        <a:t>$22,400</a:t>
                      </a: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Neutraface 2 Text Book" charset="0"/>
                        <a:ea typeface="Neutraface 2 Text Book" charset="0"/>
                        <a:cs typeface="Neutraface 2 Text Book" charset="0"/>
                        <a:sym typeface="Neutraface 2 Text Book" charset="0"/>
                      </a:endParaRPr>
                    </a:p>
                  </a:txBody>
                  <a:tcPr marL="27271" marR="27271" marT="27274" marB="27274"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sym typeface="Neutraface 2 Text Book" charset="0"/>
                        </a:rPr>
                        <a:t>2.67 yrs</a:t>
                      </a: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Neutraface 2 Text Book" charset="0"/>
                        <a:ea typeface="Neutraface 2 Text Book" charset="0"/>
                        <a:cs typeface="Neutraface 2 Text Book" charset="0"/>
                        <a:sym typeface="Neutraface 2 Text Book" charset="0"/>
                      </a:endParaRPr>
                    </a:p>
                  </a:txBody>
                  <a:tcPr marL="27271" marR="27271" marT="27274" marB="27274" anchor="ctr" horzOverflow="overflow"/>
                </a:tc>
              </a:tr>
              <a:tr h="43444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sym typeface="Neutraface 2 Text Book" charset="0"/>
                        </a:rPr>
                        <a:t>Solar Hot Water </a:t>
                      </a:r>
                      <a:r>
                        <a:rPr kumimoji="0" lang="en-US" sz="1100" u="none" strike="noStrike" cap="none" normalizeH="0" baseline="0" dirty="0" smtClean="0">
                          <a:ln>
                            <a:noFill/>
                          </a:ln>
                          <a:effectLst>
                            <a:outerShdw blurRad="38100" dist="38100" dir="2700000" algn="tl">
                              <a:srgbClr val="C0C0C0"/>
                            </a:outerShdw>
                          </a:effectLst>
                          <a:sym typeface="Neutraface 2 Text Book" charset="0"/>
                        </a:rPr>
                        <a:t>(400K btu/d)</a:t>
                      </a:r>
                      <a:endParaRPr kumimoji="0" lang="en-US" sz="1100" b="0" i="0" u="none" strike="noStrike" cap="none" normalizeH="0" baseline="0" dirty="0" smtClean="0">
                        <a:ln>
                          <a:noFill/>
                        </a:ln>
                        <a:solidFill>
                          <a:schemeClr val="tx1"/>
                        </a:solidFill>
                        <a:effectLst>
                          <a:outerShdw blurRad="38100" dist="38100" dir="2700000" algn="tl">
                            <a:srgbClr val="C0C0C0"/>
                          </a:outerShdw>
                        </a:effectLst>
                        <a:latin typeface="Neutraface 2 Text Book" charset="0"/>
                        <a:ea typeface="Neutraface 2 Text Book" charset="0"/>
                        <a:cs typeface="Neutraface 2 Text Book" charset="0"/>
                        <a:sym typeface="Neutraface 2 Text Book" charset="0"/>
                      </a:endParaRPr>
                    </a:p>
                  </a:txBody>
                  <a:tcPr marL="27271" marR="27271" marT="27274" marB="27274"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sym typeface="Neutraface 2 Text Book" charset="0"/>
                        </a:rPr>
                        <a:t>$7,540</a:t>
                      </a: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Neutraface 2 Text Book" charset="0"/>
                        <a:ea typeface="Neutraface 2 Text Book" charset="0"/>
                        <a:cs typeface="Neutraface 2 Text Book" charset="0"/>
                        <a:sym typeface="Neutraface 2 Text Book" charset="0"/>
                      </a:endParaRPr>
                    </a:p>
                  </a:txBody>
                  <a:tcPr marL="27271" marR="27271" marT="27274" marB="27274"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87400" algn="l"/>
                        </a:tabLst>
                      </a:pP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Neutraface 2 Text Book" charset="0"/>
                        <a:ea typeface="ヒラギノ角ゴ ProN W3" charset="0"/>
                        <a:cs typeface="ヒラギノ角ゴ ProN W3" charset="0"/>
                        <a:sym typeface="Neutraface 2 Text Book" charset="0"/>
                      </a:endParaRPr>
                    </a:p>
                  </a:txBody>
                  <a:tcPr marL="27271" marR="27271" marT="27274" marB="27274"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87400" algn="l"/>
                        </a:tabLst>
                      </a:pP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Gill Sans" charset="0"/>
                        <a:ea typeface="ヒラギノ角ゴ ProN W3" charset="0"/>
                        <a:cs typeface="ヒラギノ角ゴ ProN W3" charset="0"/>
                        <a:sym typeface="Gill Sans" charset="0"/>
                      </a:endParaRPr>
                    </a:p>
                  </a:txBody>
                  <a:tcPr marL="27271" marR="27271" marT="27274" marB="27274"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sym typeface="Neutraface 2 Text Book" charset="0"/>
                        </a:rPr>
                        <a:t>-$325</a:t>
                      </a: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Neutraface 2 Text Book" charset="0"/>
                        <a:ea typeface="Neutraface 2 Text Book" charset="0"/>
                        <a:cs typeface="Neutraface 2 Text Book" charset="0"/>
                        <a:sym typeface="Neutraface 2 Text Book" charset="0"/>
                      </a:endParaRPr>
                    </a:p>
                  </a:txBody>
                  <a:tcPr marL="27271" marR="27271" marT="27274" marB="27274"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sym typeface="Neutraface 2 Text Book" charset="0"/>
                        </a:rPr>
                        <a:t>$22,200</a:t>
                      </a: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Neutraface 2 Text Book" charset="0"/>
                        <a:ea typeface="Neutraface 2 Text Book" charset="0"/>
                        <a:cs typeface="Neutraface 2 Text Book" charset="0"/>
                        <a:sym typeface="Neutraface 2 Text Book" charset="0"/>
                      </a:endParaRPr>
                    </a:p>
                  </a:txBody>
                  <a:tcPr marL="27271" marR="27271" marT="27274" marB="27274"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sym typeface="Neutraface 2 Text Book" charset="0"/>
                        </a:rPr>
                        <a:t>3.08 yrs</a:t>
                      </a: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Neutraface 2 Text Book" charset="0"/>
                        <a:ea typeface="Neutraface 2 Text Book" charset="0"/>
                        <a:cs typeface="Neutraface 2 Text Book" charset="0"/>
                        <a:sym typeface="Neutraface 2 Text Book" charset="0"/>
                      </a:endParaRPr>
                    </a:p>
                  </a:txBody>
                  <a:tcPr marL="27271" marR="27271" marT="27274" marB="27274" anchor="ctr" horzOverflow="overflow"/>
                </a:tc>
              </a:tr>
              <a:tr h="43444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sym typeface="Neutraface 2 Text Book" charset="0"/>
                        </a:rPr>
                        <a:t>Metering / Monitoring</a:t>
                      </a: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Neutraface 2 Text Book" charset="0"/>
                        <a:ea typeface="Neutraface 2 Text Book" charset="0"/>
                        <a:cs typeface="Neutraface 2 Text Book" charset="0"/>
                        <a:sym typeface="Neutraface 2 Text Book" charset="0"/>
                      </a:endParaRPr>
                    </a:p>
                  </a:txBody>
                  <a:tcPr marL="27271" marR="27271" marT="27274" marB="27274"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sym typeface="Neutraface 2 Text Book" charset="0"/>
                        </a:rPr>
                        <a:t>$6,200</a:t>
                      </a: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Neutraface 2 Text Book" charset="0"/>
                        <a:ea typeface="Neutraface 2 Text Book" charset="0"/>
                        <a:cs typeface="Neutraface 2 Text Book" charset="0"/>
                        <a:sym typeface="Neutraface 2 Text Book" charset="0"/>
                      </a:endParaRPr>
                    </a:p>
                  </a:txBody>
                  <a:tcPr marL="27271" marR="27271" marT="27274" marB="27274"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sym typeface="Neutraface 2 Text Book" charset="0"/>
                        </a:rPr>
                        <a:t>$19,300</a:t>
                      </a: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Neutraface 2 Text Book" charset="0"/>
                        <a:ea typeface="Neutraface 2 Text Book" charset="0"/>
                        <a:cs typeface="Neutraface 2 Text Book" charset="0"/>
                        <a:sym typeface="Neutraface 2 Text Book" charset="0"/>
                      </a:endParaRPr>
                    </a:p>
                  </a:txBody>
                  <a:tcPr marL="27271" marR="27271" marT="27274" marB="27274"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87400" algn="l"/>
                        </a:tabLst>
                      </a:pP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Gill Sans" charset="0"/>
                        <a:ea typeface="ヒラギノ角ゴ ProN W3" charset="0"/>
                        <a:cs typeface="ヒラギノ角ゴ ProN W3" charset="0"/>
                        <a:sym typeface="Gill Sans" charset="0"/>
                      </a:endParaRPr>
                    </a:p>
                  </a:txBody>
                  <a:tcPr marL="27271" marR="27271" marT="27274" marB="27274"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sym typeface="Neutraface 2 Text Book" charset="0"/>
                        </a:rPr>
                        <a:t>$4,350</a:t>
                      </a: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Neutraface 2 Text Book" charset="0"/>
                        <a:ea typeface="Neutraface 2 Text Book" charset="0"/>
                        <a:cs typeface="Neutraface 2 Text Book" charset="0"/>
                        <a:sym typeface="Neutraface 2 Text Book" charset="0"/>
                      </a:endParaRPr>
                    </a:p>
                  </a:txBody>
                  <a:tcPr marL="27271" marR="27271" marT="27274" marB="27274"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sym typeface="Neutraface 2 Text Book" charset="0"/>
                        </a:rPr>
                        <a:t>$143,000</a:t>
                      </a: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Neutraface 2 Text Book" charset="0"/>
                        <a:ea typeface="Neutraface 2 Text Book" charset="0"/>
                        <a:cs typeface="Neutraface 2 Text Book" charset="0"/>
                        <a:sym typeface="Neutraface 2 Text Book" charset="0"/>
                      </a:endParaRPr>
                    </a:p>
                  </a:txBody>
                  <a:tcPr marL="27271" marR="27271" marT="27274" marB="27274"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sym typeface="Neutraface 2 Text Book" charset="0"/>
                        </a:rPr>
                        <a:t>4.79 yrs</a:t>
                      </a: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Neutraface 2 Text Book" charset="0"/>
                        <a:ea typeface="Neutraface 2 Text Book" charset="0"/>
                        <a:cs typeface="Neutraface 2 Text Book" charset="0"/>
                        <a:sym typeface="Neutraface 2 Text Book" charset="0"/>
                      </a:endParaRPr>
                    </a:p>
                  </a:txBody>
                  <a:tcPr marL="27271" marR="27271" marT="27274" marB="27274" anchor="ctr" horzOverflow="overflow"/>
                </a:tc>
              </a:tr>
              <a:tr h="43444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sym typeface="Neutraface 2 Text Book" charset="0"/>
                        </a:rPr>
                        <a:t>Wind Turbine (12 KW)</a:t>
                      </a: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Neutraface 2 Text Book" charset="0"/>
                        <a:ea typeface="Neutraface 2 Text Book" charset="0"/>
                        <a:cs typeface="Neutraface 2 Text Book" charset="0"/>
                        <a:sym typeface="Neutraface 2 Text Book" charset="0"/>
                      </a:endParaRPr>
                    </a:p>
                  </a:txBody>
                  <a:tcPr marL="27271" marR="27271" marT="27274" marB="27274"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87400" algn="l"/>
                        </a:tabLst>
                      </a:pP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Neutraface 2 Text Book" charset="0"/>
                        <a:ea typeface="ヒラギノ角ゴ ProN W3" charset="0"/>
                        <a:cs typeface="ヒラギノ角ゴ ProN W3" charset="0"/>
                        <a:sym typeface="Neutraface 2 Text Book" charset="0"/>
                      </a:endParaRPr>
                    </a:p>
                  </a:txBody>
                  <a:tcPr marL="27271" marR="27271" marT="27274" marB="27274"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sym typeface="Neutraface 2 Text Book" charset="0"/>
                        </a:rPr>
                        <a:t>$5,500</a:t>
                      </a: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Neutraface 2 Text Book" charset="0"/>
                        <a:ea typeface="Neutraface 2 Text Book" charset="0"/>
                        <a:cs typeface="Neutraface 2 Text Book" charset="0"/>
                        <a:sym typeface="Neutraface 2 Text Book" charset="0"/>
                      </a:endParaRPr>
                    </a:p>
                  </a:txBody>
                  <a:tcPr marL="27271" marR="27271" marT="27274" marB="27274"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87400" algn="l"/>
                        </a:tabLst>
                      </a:pP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Gill Sans" charset="0"/>
                        <a:ea typeface="ヒラギノ角ゴ ProN W3" charset="0"/>
                        <a:cs typeface="ヒラギノ角ゴ ProN W3" charset="0"/>
                        <a:sym typeface="Gill Sans" charset="0"/>
                      </a:endParaRPr>
                    </a:p>
                  </a:txBody>
                  <a:tcPr marL="27271" marR="27271" marT="27274" marB="27274"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sym typeface="Neutraface 2 Text Book" charset="0"/>
                        </a:rPr>
                        <a:t>-$600</a:t>
                      </a: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Neutraface 2 Text Book" charset="0"/>
                        <a:ea typeface="Neutraface 2 Text Book" charset="0"/>
                        <a:cs typeface="Neutraface 2 Text Book" charset="0"/>
                        <a:sym typeface="Neutraface 2 Text Book" charset="0"/>
                      </a:endParaRPr>
                    </a:p>
                  </a:txBody>
                  <a:tcPr marL="27271" marR="27271" marT="27274" marB="27274"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sym typeface="Neutraface 2 Text Book" charset="0"/>
                        </a:rPr>
                        <a:t>$75,000</a:t>
                      </a: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Neutraface 2 Text Book" charset="0"/>
                        <a:ea typeface="Neutraface 2 Text Book" charset="0"/>
                        <a:cs typeface="Neutraface 2 Text Book" charset="0"/>
                        <a:sym typeface="Neutraface 2 Text Book" charset="0"/>
                      </a:endParaRPr>
                    </a:p>
                  </a:txBody>
                  <a:tcPr marL="27271" marR="27271" marT="27274" marB="27274"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sym typeface="Neutraface 2 Text Book" charset="0"/>
                        </a:rPr>
                        <a:t>15.31 yrs</a:t>
                      </a: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Neutraface 2 Text Book" charset="0"/>
                        <a:ea typeface="Neutraface 2 Text Book" charset="0"/>
                        <a:cs typeface="Neutraface 2 Text Book" charset="0"/>
                        <a:sym typeface="Neutraface 2 Text Book" charset="0"/>
                      </a:endParaRPr>
                    </a:p>
                  </a:txBody>
                  <a:tcPr marL="27271" marR="27271" marT="27274" marB="27274" anchor="ctr" horzOverflow="overflow"/>
                </a:tc>
              </a:tr>
              <a:tr h="43444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sym typeface="Neutraface 2 Text Book" charset="0"/>
                        </a:rPr>
                        <a:t>Rainwater Harvesting</a:t>
                      </a: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Neutraface 2 Text Book" charset="0"/>
                        <a:ea typeface="Neutraface 2 Text Book" charset="0"/>
                        <a:cs typeface="Neutraface 2 Text Book" charset="0"/>
                        <a:sym typeface="Neutraface 2 Text Book" charset="0"/>
                      </a:endParaRPr>
                    </a:p>
                  </a:txBody>
                  <a:tcPr marL="27271" marR="27271" marT="27274" marB="27274"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87400" algn="l"/>
                        </a:tabLst>
                      </a:pP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Neutraface 2 Text Book" charset="0"/>
                        <a:ea typeface="ヒラギノ角ゴ ProN W3" charset="0"/>
                        <a:cs typeface="ヒラギノ角ゴ ProN W3" charset="0"/>
                        <a:sym typeface="Neutraface 2 Text Book" charset="0"/>
                      </a:endParaRPr>
                    </a:p>
                  </a:txBody>
                  <a:tcPr marL="27271" marR="27271" marT="27274" marB="27274"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87400" algn="l"/>
                        </a:tabLst>
                      </a:pP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Gill Sans" charset="0"/>
                        <a:ea typeface="ヒラギノ角ゴ ProN W3" charset="0"/>
                        <a:cs typeface="ヒラギノ角ゴ ProN W3" charset="0"/>
                        <a:sym typeface="Gill Sans" charset="0"/>
                      </a:endParaRPr>
                    </a:p>
                  </a:txBody>
                  <a:tcPr marL="27271" marR="27271" marT="27274" marB="27274"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sym typeface="Neutraface 2 Text Book" charset="0"/>
                        </a:rPr>
                        <a:t>$12,990</a:t>
                      </a: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Neutraface 2 Text Book" charset="0"/>
                        <a:ea typeface="Neutraface 2 Text Book" charset="0"/>
                        <a:cs typeface="Neutraface 2 Text Book" charset="0"/>
                        <a:sym typeface="Neutraface 2 Text Book" charset="0"/>
                      </a:endParaRPr>
                    </a:p>
                  </a:txBody>
                  <a:tcPr marL="27271" marR="27271" marT="27274" marB="27274"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sym typeface="Neutraface 2 Text Book" charset="0"/>
                        </a:rPr>
                        <a:t>-$1,000</a:t>
                      </a: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Neutraface 2 Text Book" charset="0"/>
                        <a:ea typeface="Neutraface 2 Text Book" charset="0"/>
                        <a:cs typeface="Neutraface 2 Text Book" charset="0"/>
                        <a:sym typeface="Neutraface 2 Text Book" charset="0"/>
                      </a:endParaRPr>
                    </a:p>
                  </a:txBody>
                  <a:tcPr marL="27271" marR="27271" marT="27274" marB="27274"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sym typeface="Neutraface 2 Text Book" charset="0"/>
                        </a:rPr>
                        <a:t>$195,000</a:t>
                      </a: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Neutraface 2 Text Book" charset="0"/>
                        <a:ea typeface="Neutraface 2 Text Book" charset="0"/>
                        <a:cs typeface="Neutraface 2 Text Book" charset="0"/>
                        <a:sym typeface="Neutraface 2 Text Book" charset="0"/>
                      </a:endParaRPr>
                    </a:p>
                  </a:txBody>
                  <a:tcPr marL="27271" marR="27271" marT="27274" marB="27274"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sym typeface="Neutraface 2 Text Book" charset="0"/>
                        </a:rPr>
                        <a:t>16.26 yrs</a:t>
                      </a: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Neutraface 2 Text Book" charset="0"/>
                        <a:ea typeface="Neutraface 2 Text Book" charset="0"/>
                        <a:cs typeface="Neutraface 2 Text Book" charset="0"/>
                        <a:sym typeface="Neutraface 2 Text Book" charset="0"/>
                      </a:endParaRPr>
                    </a:p>
                  </a:txBody>
                  <a:tcPr marL="27271" marR="27271" marT="27274" marB="27274" anchor="ctr" horzOverflow="overflow"/>
                </a:tc>
              </a:tr>
              <a:tr h="43444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sym typeface="Neutraface 2 Text Book" charset="0"/>
                        </a:rPr>
                        <a:t>Solar Electric (34 KW)</a:t>
                      </a: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Neutraface 2 Text Book" charset="0"/>
                        <a:ea typeface="Neutraface 2 Text Book" charset="0"/>
                        <a:cs typeface="Neutraface 2 Text Book" charset="0"/>
                        <a:sym typeface="Neutraface 2 Text Book" charset="0"/>
                      </a:endParaRPr>
                    </a:p>
                  </a:txBody>
                  <a:tcPr marL="27271" marR="27271" marT="27274" marB="27274"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87400" algn="l"/>
                        </a:tabLst>
                      </a:pP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Neutraface 2 Text Book" charset="0"/>
                        <a:ea typeface="ヒラギノ角ゴ ProN W3" charset="0"/>
                        <a:cs typeface="ヒラギノ角ゴ ProN W3" charset="0"/>
                        <a:sym typeface="Neutraface 2 Text Book" charset="0"/>
                      </a:endParaRPr>
                    </a:p>
                  </a:txBody>
                  <a:tcPr marL="27271" marR="27271" marT="27274" marB="27274"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sym typeface="Neutraface 2 Text Book" charset="0"/>
                        </a:rPr>
                        <a:t>$3,930</a:t>
                      </a: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Neutraface 2 Text Book" charset="0"/>
                        <a:ea typeface="Neutraface 2 Text Book" charset="0"/>
                        <a:cs typeface="Neutraface 2 Text Book" charset="0"/>
                        <a:sym typeface="Neutraface 2 Text Book" charset="0"/>
                      </a:endParaRPr>
                    </a:p>
                  </a:txBody>
                  <a:tcPr marL="27271" marR="27271" marT="27274" marB="27274"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87400" algn="l"/>
                        </a:tabLst>
                      </a:pP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Gill Sans" charset="0"/>
                        <a:ea typeface="ヒラギノ角ゴ ProN W3" charset="0"/>
                        <a:cs typeface="ヒラギノ角ゴ ProN W3" charset="0"/>
                        <a:sym typeface="Gill Sans" charset="0"/>
                      </a:endParaRPr>
                    </a:p>
                  </a:txBody>
                  <a:tcPr marL="27271" marR="27271" marT="27274" marB="27274"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sym typeface="Neutraface 2 Text Book" charset="0"/>
                        </a:rPr>
                        <a:t>-$250</a:t>
                      </a: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Neutraface 2 Text Book" charset="0"/>
                        <a:ea typeface="Neutraface 2 Text Book" charset="0"/>
                        <a:cs typeface="Neutraface 2 Text Book" charset="0"/>
                        <a:sym typeface="Neutraface 2 Text Book" charset="0"/>
                      </a:endParaRPr>
                    </a:p>
                  </a:txBody>
                  <a:tcPr marL="27271" marR="27271" marT="27274" marB="27274"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sym typeface="Neutraface 2 Text Book" charset="0"/>
                        </a:rPr>
                        <a:t>$86,400</a:t>
                      </a: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Neutraface 2 Text Book" charset="0"/>
                        <a:ea typeface="Neutraface 2 Text Book" charset="0"/>
                        <a:cs typeface="Neutraface 2 Text Book" charset="0"/>
                        <a:sym typeface="Neutraface 2 Text Book" charset="0"/>
                      </a:endParaRPr>
                    </a:p>
                  </a:txBody>
                  <a:tcPr marL="27271" marR="27271" marT="27274" marB="27274"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sym typeface="Neutraface 2 Text Book" charset="0"/>
                        </a:rPr>
                        <a:t>23.48 yrs</a:t>
                      </a: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Neutraface 2 Text Book" charset="0"/>
                        <a:ea typeface="Neutraface 2 Text Book" charset="0"/>
                        <a:cs typeface="Neutraface 2 Text Book" charset="0"/>
                        <a:sym typeface="Neutraface 2 Text Book" charset="0"/>
                      </a:endParaRPr>
                    </a:p>
                  </a:txBody>
                  <a:tcPr marL="27271" marR="27271" marT="27274" marB="27274" anchor="ctr" horzOverflow="overflow"/>
                </a:tc>
              </a:tr>
              <a:tr h="43444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87400" algn="l"/>
                        </a:tabLst>
                      </a:pPr>
                      <a:endParaRPr kumimoji="0" lang="en-US" sz="1300" b="0" i="0" u="none" strike="noStrike" cap="none" normalizeH="0" baseline="0" dirty="0" smtClean="0">
                        <a:ln>
                          <a:noFill/>
                        </a:ln>
                        <a:solidFill>
                          <a:schemeClr val="tx1"/>
                        </a:solidFill>
                        <a:effectLst>
                          <a:outerShdw blurRad="38100" dist="38100" dir="2700000" algn="tl">
                            <a:srgbClr val="C0C0C0"/>
                          </a:outerShdw>
                        </a:effectLst>
                        <a:latin typeface="Gill Sans" charset="0"/>
                        <a:ea typeface="ヒラギノ角ゴ ProN W3" charset="0"/>
                        <a:cs typeface="ヒラギノ角ゴ ProN W3" charset="0"/>
                        <a:sym typeface="Gill Sans" charset="0"/>
                      </a:endParaRPr>
                    </a:p>
                  </a:txBody>
                  <a:tcPr marL="27271" marR="27271" marT="27274" marB="27274"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sym typeface="Neutraface 2 Text Book" charset="0"/>
                        </a:rPr>
                        <a:t>$52,940</a:t>
                      </a:r>
                      <a:endParaRPr kumimoji="0" lang="en-US" sz="1300" b="0" i="0" u="none" strike="noStrike" cap="none" normalizeH="0" baseline="0" dirty="0" smtClean="0">
                        <a:ln>
                          <a:noFill/>
                        </a:ln>
                        <a:solidFill>
                          <a:srgbClr val="FF2712"/>
                        </a:solidFill>
                        <a:effectLst>
                          <a:outerShdw blurRad="38100" dist="38100" dir="2700000" algn="tl">
                            <a:srgbClr val="C0C0C0"/>
                          </a:outerShdw>
                        </a:effectLst>
                        <a:latin typeface="Neutraface 2 Text Book" charset="0"/>
                        <a:ea typeface="Neutraface 2 Text Book" charset="0"/>
                        <a:cs typeface="Neutraface 2 Text Book" charset="0"/>
                        <a:sym typeface="Neutraface 2 Text Book" charset="0"/>
                      </a:endParaRPr>
                    </a:p>
                  </a:txBody>
                  <a:tcPr marL="27271" marR="27271" marT="27274" marB="27274"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sym typeface="Neutraface 2 Text Book" charset="0"/>
                        </a:rPr>
                        <a:t>$60,420</a:t>
                      </a:r>
                      <a:endParaRPr kumimoji="0" lang="en-US" sz="1300" b="0" i="0" u="none" strike="noStrike" cap="none" normalizeH="0" baseline="0" dirty="0" smtClean="0">
                        <a:ln>
                          <a:noFill/>
                        </a:ln>
                        <a:solidFill>
                          <a:srgbClr val="FF2712"/>
                        </a:solidFill>
                        <a:effectLst>
                          <a:outerShdw blurRad="38100" dist="38100" dir="2700000" algn="tl">
                            <a:srgbClr val="C0C0C0"/>
                          </a:outerShdw>
                        </a:effectLst>
                        <a:latin typeface="Neutraface 2 Text Book" charset="0"/>
                        <a:ea typeface="Neutraface 2 Text Book" charset="0"/>
                        <a:cs typeface="Neutraface 2 Text Book" charset="0"/>
                        <a:sym typeface="Neutraface 2 Text Book" charset="0"/>
                      </a:endParaRPr>
                    </a:p>
                  </a:txBody>
                  <a:tcPr marL="27271" marR="27271" marT="27274" marB="27274"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sym typeface="Neutraface 2 Text Book" charset="0"/>
                        </a:rPr>
                        <a:t>$12,990</a:t>
                      </a:r>
                      <a:endParaRPr kumimoji="0" lang="en-US" sz="1300" b="0" i="0" u="none" strike="noStrike" cap="none" normalizeH="0" baseline="0" dirty="0" smtClean="0">
                        <a:ln>
                          <a:noFill/>
                        </a:ln>
                        <a:solidFill>
                          <a:srgbClr val="FF2712"/>
                        </a:solidFill>
                        <a:effectLst>
                          <a:outerShdw blurRad="38100" dist="38100" dir="2700000" algn="tl">
                            <a:srgbClr val="C0C0C0"/>
                          </a:outerShdw>
                        </a:effectLst>
                        <a:latin typeface="Neutraface 2 Text Book" charset="0"/>
                        <a:ea typeface="Neutraface 2 Text Book" charset="0"/>
                        <a:cs typeface="Neutraface 2 Text Book" charset="0"/>
                        <a:sym typeface="Neutraface 2 Text Book" charset="0"/>
                      </a:endParaRPr>
                    </a:p>
                  </a:txBody>
                  <a:tcPr marL="27271" marR="27271" marT="27274" marB="27274"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sym typeface="Neutraface 2 Text Book" charset="0"/>
                        </a:rPr>
                        <a:t>$9,975</a:t>
                      </a:r>
                      <a:endParaRPr kumimoji="0" lang="en-US" sz="1300" b="0" i="0" u="none" strike="noStrike" cap="none" normalizeH="0" baseline="0" dirty="0" smtClean="0">
                        <a:ln>
                          <a:noFill/>
                        </a:ln>
                        <a:solidFill>
                          <a:srgbClr val="FF2712"/>
                        </a:solidFill>
                        <a:effectLst>
                          <a:outerShdw blurRad="38100" dist="38100" dir="2700000" algn="tl">
                            <a:srgbClr val="C0C0C0"/>
                          </a:outerShdw>
                        </a:effectLst>
                        <a:latin typeface="Neutraface 2 Text Book" charset="0"/>
                        <a:ea typeface="Neutraface 2 Text Book" charset="0"/>
                        <a:cs typeface="Neutraface 2 Text Book" charset="0"/>
                        <a:sym typeface="Neutraface 2 Text Book" charset="0"/>
                      </a:endParaRPr>
                    </a:p>
                  </a:txBody>
                  <a:tcPr marL="27271" marR="27271" marT="27274" marB="27274"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sym typeface="Neutraface 2 Text Book" charset="0"/>
                        </a:rPr>
                        <a:t>$709,000</a:t>
                      </a:r>
                      <a:endParaRPr kumimoji="0" lang="en-US" sz="1300" b="0" i="0" u="none" strike="noStrike" cap="none" normalizeH="0" baseline="0" dirty="0" smtClean="0">
                        <a:ln>
                          <a:noFill/>
                        </a:ln>
                        <a:solidFill>
                          <a:srgbClr val="FF2712"/>
                        </a:solidFill>
                        <a:effectLst>
                          <a:outerShdw blurRad="38100" dist="38100" dir="2700000" algn="tl">
                            <a:srgbClr val="C0C0C0"/>
                          </a:outerShdw>
                        </a:effectLst>
                        <a:latin typeface="Neutraface 2 Text Book" charset="0"/>
                        <a:ea typeface="Neutraface 2 Text Book" charset="0"/>
                        <a:cs typeface="Neutraface 2 Text Book" charset="0"/>
                        <a:sym typeface="Neutraface 2 Text Book" charset="0"/>
                      </a:endParaRPr>
                    </a:p>
                  </a:txBody>
                  <a:tcPr marL="27271" marR="27271" marT="27274" marB="27274"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87400" algn="l"/>
                        </a:tabLst>
                      </a:pPr>
                      <a:r>
                        <a:rPr kumimoji="0" lang="en-US" sz="1300" u="none" strike="noStrike" cap="none" normalizeH="0" baseline="0" dirty="0" smtClean="0">
                          <a:ln>
                            <a:noFill/>
                          </a:ln>
                          <a:effectLst>
                            <a:outerShdw blurRad="38100" dist="38100" dir="2700000" algn="tl">
                              <a:srgbClr val="C0C0C0"/>
                            </a:outerShdw>
                          </a:effectLst>
                          <a:sym typeface="Neutraface 2 Text Book" charset="0"/>
                        </a:rPr>
                        <a:t>5.2 yrs</a:t>
                      </a:r>
                      <a:endParaRPr kumimoji="0" lang="en-US" sz="1300" b="0" i="0" u="none" strike="noStrike" cap="none" normalizeH="0" baseline="0" dirty="0" smtClean="0">
                        <a:ln>
                          <a:noFill/>
                        </a:ln>
                        <a:solidFill>
                          <a:srgbClr val="FF2712"/>
                        </a:solidFill>
                        <a:effectLst>
                          <a:outerShdw blurRad="38100" dist="38100" dir="2700000" algn="tl">
                            <a:srgbClr val="C0C0C0"/>
                          </a:outerShdw>
                        </a:effectLst>
                        <a:latin typeface="Neutraface 2 Text Book" charset="0"/>
                        <a:ea typeface="Neutraface 2 Text Book" charset="0"/>
                        <a:cs typeface="Neutraface 2 Text Book" charset="0"/>
                        <a:sym typeface="Neutraface 2 Text Book" charset="0"/>
                      </a:endParaRPr>
                    </a:p>
                  </a:txBody>
                  <a:tcPr marL="27271" marR="27271" marT="27274" marB="27274" anchor="ctr" horzOverflow="overflow"/>
                </a:tc>
              </a:tr>
            </a:tbl>
          </a:graphicData>
        </a:graphic>
      </p:graphicFrame>
    </p:spTree>
    <p:extLst>
      <p:ext uri="{BB962C8B-B14F-4D97-AF65-F5344CB8AC3E}">
        <p14:creationId xmlns:p14="http://schemas.microsoft.com/office/powerpoint/2010/main" val="22347165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Initiatives</a:t>
            </a:r>
            <a:endParaRPr lang="en-US" dirty="0"/>
          </a:p>
        </p:txBody>
      </p:sp>
      <p:sp>
        <p:nvSpPr>
          <p:cNvPr id="6" name="Rectangle 6"/>
          <p:cNvSpPr>
            <a:spLocks/>
          </p:cNvSpPr>
          <p:nvPr/>
        </p:nvSpPr>
        <p:spPr bwMode="auto">
          <a:xfrm>
            <a:off x="571988" y="1600200"/>
            <a:ext cx="8535396" cy="3124200"/>
          </a:xfrm>
          <a:prstGeom prst="rect">
            <a:avLst/>
          </a:prstGeom>
          <a:noFill/>
          <a:ln w="12700" cap="flat">
            <a:noFill/>
            <a:miter lim="800000"/>
            <a:headEnd type="none" w="med" len="med"/>
            <a:tailEnd type="none" w="med" len="med"/>
          </a:ln>
        </p:spPr>
        <p:txBody>
          <a:bodyPr lIns="0" tIns="0" rIns="0" bIns="0"/>
          <a:lstStyle/>
          <a:p>
            <a:pPr algn="l">
              <a:spcBef>
                <a:spcPts val="1913"/>
              </a:spcBef>
              <a:defRPr/>
            </a:pPr>
            <a:r>
              <a:rPr lang="en-US" sz="2400" dirty="0">
                <a:latin typeface="Neutraface 2 Text Book" charset="0"/>
                <a:ea typeface="Neutraface 2 Text Book" charset="0"/>
                <a:cs typeface="Neutraface 2 Text Book" charset="0"/>
                <a:sym typeface="Neutraface 2 Text Book" charset="0"/>
              </a:rPr>
              <a:t>PK-12  -  216,589 sf</a:t>
            </a:r>
          </a:p>
          <a:p>
            <a:pPr algn="l">
              <a:spcBef>
                <a:spcPts val="1913"/>
              </a:spcBef>
              <a:defRPr/>
            </a:pPr>
            <a:r>
              <a:rPr lang="en-US" sz="2400" dirty="0">
                <a:latin typeface="Neutraface 2 Text Book" charset="0"/>
                <a:ea typeface="Neutraface 2 Text Book" charset="0"/>
                <a:cs typeface="Neutraface 2 Text Book" charset="0"/>
                <a:sym typeface="Neutraface 2 Text Book" charset="0"/>
              </a:rPr>
              <a:t>Total Annual Savings = $136,325</a:t>
            </a:r>
          </a:p>
          <a:p>
            <a:pPr algn="l">
              <a:spcBef>
                <a:spcPts val="1913"/>
              </a:spcBef>
              <a:defRPr/>
            </a:pPr>
            <a:r>
              <a:rPr lang="en-US" sz="2400" dirty="0">
                <a:latin typeface="Neutraface 2 Text Book" charset="0"/>
                <a:ea typeface="Neutraface 2 Text Book" charset="0"/>
                <a:cs typeface="Neutraface 2 Text Book" charset="0"/>
                <a:sym typeface="Neutraface 2 Text Book" charset="0"/>
              </a:rPr>
              <a:t>Total Annual Savings per Sq. Ft. =  $ .63</a:t>
            </a:r>
          </a:p>
          <a:p>
            <a:pPr algn="l">
              <a:spcBef>
                <a:spcPts val="1913"/>
              </a:spcBef>
              <a:defRPr/>
            </a:pPr>
            <a:r>
              <a:rPr lang="en-US" sz="2400" dirty="0">
                <a:latin typeface="Neutraface 2 Text Book" charset="0"/>
                <a:ea typeface="Neutraface 2 Text Book" charset="0"/>
                <a:cs typeface="Neutraface 2 Text Book" charset="0"/>
                <a:sym typeface="Neutraface 2 Text Book" charset="0"/>
              </a:rPr>
              <a:t>$3.4M Saving over next 25 years in today’s $</a:t>
            </a:r>
          </a:p>
          <a:p>
            <a:pPr algn="l">
              <a:spcBef>
                <a:spcPts val="1913"/>
              </a:spcBef>
              <a:defRPr/>
            </a:pPr>
            <a:r>
              <a:rPr lang="en-US" sz="2400" dirty="0">
                <a:latin typeface="Neutraface 2 Text Book" charset="0"/>
                <a:ea typeface="Neutraface 2 Text Book" charset="0"/>
                <a:cs typeface="Neutraface 2 Text Book" charset="0"/>
                <a:sym typeface="Neutraface 2 Text Book" charset="0"/>
              </a:rPr>
              <a:t>$5M over the next 25 years (adjusted for 3% inflation)</a:t>
            </a:r>
          </a:p>
          <a:p>
            <a:pPr algn="l">
              <a:spcBef>
                <a:spcPts val="1913"/>
              </a:spcBef>
              <a:defRPr/>
            </a:pPr>
            <a:endParaRPr lang="en-US" sz="1200" dirty="0">
              <a:solidFill>
                <a:srgbClr val="FFFFFF"/>
              </a:solidFill>
              <a:effectLst>
                <a:outerShdw blurRad="38100" dist="38100" dir="2700000" algn="tl">
                  <a:srgbClr val="C0C0C0"/>
                </a:outerShdw>
              </a:effectLst>
              <a:latin typeface="Neutraface 2 Text Book" charset="0"/>
              <a:ea typeface="Neutraface 2 Text Book" charset="0"/>
              <a:cs typeface="Neutraface 2 Text Book" charset="0"/>
              <a:sym typeface="Neutraface 2 Text Book" charset="0"/>
            </a:endParaRPr>
          </a:p>
        </p:txBody>
      </p:sp>
    </p:spTree>
    <p:extLst>
      <p:ext uri="{BB962C8B-B14F-4D97-AF65-F5344CB8AC3E}">
        <p14:creationId xmlns:p14="http://schemas.microsoft.com/office/powerpoint/2010/main" val="183665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LED Site Lighting</a:t>
            </a:r>
            <a:endParaRPr lang="en-US" dirty="0"/>
          </a:p>
        </p:txBody>
      </p:sp>
      <p:sp>
        <p:nvSpPr>
          <p:cNvPr id="3" name="Content Placeholder 2"/>
          <p:cNvSpPr>
            <a:spLocks noGrp="1"/>
          </p:cNvSpPr>
          <p:nvPr>
            <p:ph idx="1"/>
          </p:nvPr>
        </p:nvSpPr>
        <p:spPr>
          <a:xfrm>
            <a:off x="457200" y="1371600"/>
            <a:ext cx="8229600" cy="4800600"/>
          </a:xfrm>
        </p:spPr>
        <p:txBody>
          <a:bodyPr>
            <a:normAutofit fontScale="92500" lnSpcReduction="10000"/>
          </a:bodyPr>
          <a:lstStyle/>
          <a:p>
            <a:pPr marL="0" indent="0">
              <a:buNone/>
            </a:pPr>
            <a:r>
              <a:rPr lang="en-US" sz="2600" dirty="0"/>
              <a:t>LED lighting </a:t>
            </a:r>
            <a:r>
              <a:rPr lang="en-US" sz="2600" dirty="0" smtClean="0"/>
              <a:t>vs. metal halide</a:t>
            </a:r>
          </a:p>
          <a:p>
            <a:pPr marL="0" indent="0">
              <a:buNone/>
            </a:pPr>
            <a:endParaRPr lang="en-US" sz="2200" dirty="0" smtClean="0"/>
          </a:p>
          <a:p>
            <a:pPr marL="0" indent="0">
              <a:spcBef>
                <a:spcPts val="0"/>
              </a:spcBef>
              <a:buNone/>
            </a:pPr>
            <a:r>
              <a:rPr lang="en-US" sz="2200" dirty="0" smtClean="0"/>
              <a:t>Installed </a:t>
            </a:r>
            <a:r>
              <a:rPr lang="en-US" sz="2200" dirty="0"/>
              <a:t>Premium for LED:</a:t>
            </a:r>
          </a:p>
          <a:p>
            <a:pPr marL="0" indent="0">
              <a:spcBef>
                <a:spcPts val="0"/>
              </a:spcBef>
              <a:buNone/>
            </a:pPr>
            <a:r>
              <a:rPr lang="en-US" sz="2200" dirty="0"/>
              <a:t>31 Large x $1,800 + 28 Small x $750 (</a:t>
            </a:r>
            <a:r>
              <a:rPr lang="en-US" sz="2200" dirty="0" err="1"/>
              <a:t>Est</a:t>
            </a:r>
            <a:r>
              <a:rPr lang="en-US" sz="2200" dirty="0"/>
              <a:t>) = </a:t>
            </a:r>
            <a:r>
              <a:rPr lang="en-US" sz="2200" b="1" dirty="0"/>
              <a:t>$76,800</a:t>
            </a:r>
            <a:endParaRPr lang="en-US" sz="2200" dirty="0"/>
          </a:p>
          <a:p>
            <a:pPr marL="0" indent="0">
              <a:buNone/>
            </a:pPr>
            <a:endParaRPr lang="en-US" sz="2200" dirty="0" smtClean="0"/>
          </a:p>
          <a:p>
            <a:pPr marL="0" indent="0">
              <a:spcBef>
                <a:spcPts val="0"/>
              </a:spcBef>
              <a:buNone/>
            </a:pPr>
            <a:r>
              <a:rPr lang="en-US" sz="2200" dirty="0" smtClean="0"/>
              <a:t>Energy </a:t>
            </a:r>
            <a:r>
              <a:rPr lang="en-US" sz="2200" dirty="0"/>
              <a:t>Savings for (using) LED:</a:t>
            </a:r>
          </a:p>
          <a:p>
            <a:pPr marL="0" indent="0">
              <a:spcBef>
                <a:spcPts val="0"/>
              </a:spcBef>
              <a:buNone/>
            </a:pPr>
            <a:r>
              <a:rPr lang="en-US" sz="2200" dirty="0"/>
              <a:t>31 Large x 137W (savings) + 28 small x 11W (savings) = </a:t>
            </a:r>
            <a:r>
              <a:rPr lang="en-US" sz="2200" b="1" dirty="0" smtClean="0"/>
              <a:t>4.5kW</a:t>
            </a:r>
          </a:p>
          <a:p>
            <a:pPr marL="0" indent="0">
              <a:spcBef>
                <a:spcPts val="0"/>
              </a:spcBef>
              <a:buNone/>
            </a:pPr>
            <a:endParaRPr lang="en-US" sz="2200" b="1" dirty="0"/>
          </a:p>
          <a:p>
            <a:pPr marL="0" indent="0">
              <a:buNone/>
            </a:pPr>
            <a:r>
              <a:rPr lang="en-US" sz="2200" dirty="0" smtClean="0"/>
              <a:t>Yearly Savings for LED:</a:t>
            </a:r>
          </a:p>
          <a:p>
            <a:pPr marL="0" indent="0">
              <a:buNone/>
            </a:pPr>
            <a:r>
              <a:rPr lang="en-US" sz="2200" dirty="0" smtClean="0"/>
              <a:t>4.5kW x 12hrs/day x 365 days/</a:t>
            </a:r>
            <a:r>
              <a:rPr lang="en-US" sz="2200" dirty="0" err="1" smtClean="0"/>
              <a:t>yr</a:t>
            </a:r>
            <a:r>
              <a:rPr lang="en-US" sz="2200" dirty="0" smtClean="0"/>
              <a:t> x 8.5cents/</a:t>
            </a:r>
            <a:r>
              <a:rPr lang="en-US" sz="2200" dirty="0" err="1" smtClean="0"/>
              <a:t>kwH</a:t>
            </a:r>
            <a:r>
              <a:rPr lang="en-US" sz="2200" dirty="0" smtClean="0"/>
              <a:t> = </a:t>
            </a:r>
            <a:r>
              <a:rPr lang="en-US" sz="2200" b="1" dirty="0" smtClean="0"/>
              <a:t>$1,675/</a:t>
            </a:r>
            <a:r>
              <a:rPr lang="en-US" sz="2200" b="1" dirty="0" err="1" smtClean="0"/>
              <a:t>yr</a:t>
            </a:r>
            <a:endParaRPr lang="en-US" sz="2200" dirty="0" smtClean="0"/>
          </a:p>
          <a:p>
            <a:pPr marL="0" indent="0">
              <a:buNone/>
            </a:pPr>
            <a:r>
              <a:rPr lang="en-US" sz="2200" dirty="0" smtClean="0"/>
              <a:t> </a:t>
            </a:r>
          </a:p>
          <a:p>
            <a:pPr marL="0" indent="0">
              <a:buNone/>
            </a:pPr>
            <a:r>
              <a:rPr lang="en-US" sz="2200" dirty="0" smtClean="0"/>
              <a:t>Simple Payback (without maintenance):</a:t>
            </a:r>
          </a:p>
          <a:p>
            <a:pPr marL="0" indent="0">
              <a:buNone/>
            </a:pPr>
            <a:r>
              <a:rPr lang="en-US" sz="2200" dirty="0" smtClean="0"/>
              <a:t>$76,800 / $1,675 = </a:t>
            </a:r>
            <a:r>
              <a:rPr lang="en-US" sz="2200" b="1" dirty="0" smtClean="0"/>
              <a:t>45.8 years</a:t>
            </a:r>
            <a:endParaRPr lang="en-US" sz="2200" dirty="0" smtClean="0"/>
          </a:p>
          <a:p>
            <a:pPr marL="0" indent="0">
              <a:spcBef>
                <a:spcPts val="0"/>
              </a:spcBef>
              <a:buNone/>
            </a:pPr>
            <a:endParaRPr lang="en-US" sz="2600" dirty="0"/>
          </a:p>
          <a:p>
            <a:pPr marL="0" indent="0">
              <a:buNone/>
            </a:pPr>
            <a:r>
              <a:rPr lang="en-US" sz="2600" dirty="0" smtClean="0"/>
              <a:t>LED site lighting for pedestrian scale lighting only was pursued (parking lot is PSMH).</a:t>
            </a:r>
          </a:p>
          <a:p>
            <a:pPr marL="0" indent="0">
              <a:buNone/>
            </a:pPr>
            <a:endParaRPr lang="en-US" dirty="0"/>
          </a:p>
        </p:txBody>
      </p:sp>
      <p:pic>
        <p:nvPicPr>
          <p:cNvPr id="4" name="Content Placeholder 3" descr="IMG_0055.jpg"/>
          <p:cNvPicPr>
            <a:picLocks noGrp="1"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228600"/>
            <a:ext cx="2641600" cy="19812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1243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LED Site Lighting</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1371600"/>
            <a:ext cx="7620000" cy="4601927"/>
          </a:xfrm>
          <a:prstGeom prst="rect">
            <a:avLst/>
          </a:prstGeom>
        </p:spPr>
      </p:pic>
    </p:spTree>
    <p:extLst>
      <p:ext uri="{BB962C8B-B14F-4D97-AF65-F5344CB8AC3E}">
        <p14:creationId xmlns:p14="http://schemas.microsoft.com/office/powerpoint/2010/main" val="1128417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Chiller / Ice Storage</a:t>
            </a:r>
            <a:endParaRPr lang="en-US" dirty="0"/>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3998" cy="571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 name="AutoShape 4"/>
          <p:cNvSpPr>
            <a:spLocks/>
          </p:cNvSpPr>
          <p:nvPr/>
        </p:nvSpPr>
        <p:spPr bwMode="auto">
          <a:xfrm>
            <a:off x="1981200" y="2086800"/>
            <a:ext cx="1524000" cy="187325"/>
          </a:xfrm>
          <a:prstGeom prst="roundRect">
            <a:avLst>
              <a:gd name="adj" fmla="val 25421"/>
            </a:avLst>
          </a:prstGeom>
          <a:solidFill>
            <a:srgbClr val="50DA52"/>
          </a:solidFill>
          <a:ln w="76200">
            <a:solidFill>
              <a:schemeClr val="tx1"/>
            </a:solidFill>
            <a:miter lim="800000"/>
            <a:headEnd/>
            <a:tailEnd/>
          </a:ln>
        </p:spPr>
        <p:txBody>
          <a:bodyPr lIns="0" tIns="0" rIns="0" bIns="0"/>
          <a:lstStyle/>
          <a:p>
            <a:endParaRPr lang="en-US"/>
          </a:p>
        </p:txBody>
      </p:sp>
      <p:sp>
        <p:nvSpPr>
          <p:cNvPr id="9" name="Rectangle 11"/>
          <p:cNvSpPr>
            <a:spLocks/>
          </p:cNvSpPr>
          <p:nvPr/>
        </p:nvSpPr>
        <p:spPr bwMode="auto">
          <a:xfrm>
            <a:off x="2133600" y="5867400"/>
            <a:ext cx="3200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8057" bIns="0" anchor="ctr"/>
          <a:lstStyle/>
          <a:p>
            <a:pPr marL="57150"/>
            <a:r>
              <a:rPr lang="en-US" dirty="0">
                <a:latin typeface="Neutraface 2 Text Book" pitchFamily="34" charset="0"/>
                <a:ea typeface="Neutraface 2 Text Book" pitchFamily="34" charset="0"/>
                <a:cs typeface="Neutraface 2 Text Book" pitchFamily="34" charset="0"/>
                <a:sym typeface="Neutraface 2 Text Book" pitchFamily="34" charset="0"/>
              </a:rPr>
              <a:t>Size:         </a:t>
            </a:r>
            <a:r>
              <a:rPr lang="en-US" dirty="0" smtClean="0">
                <a:latin typeface="Neutraface 2 Text Book" pitchFamily="34" charset="0"/>
                <a:ea typeface="Neutraface 2 Text Book" pitchFamily="34" charset="0"/>
                <a:cs typeface="Neutraface 2 Text Book" pitchFamily="34" charset="0"/>
                <a:sym typeface="Neutraface 2 Text Book" pitchFamily="34" charset="0"/>
              </a:rPr>
              <a:t>34 </a:t>
            </a:r>
            <a:r>
              <a:rPr lang="en-US" dirty="0">
                <a:latin typeface="Neutraface 2 Text Book" pitchFamily="34" charset="0"/>
                <a:ea typeface="Neutraface 2 Text Book" pitchFamily="34" charset="0"/>
                <a:cs typeface="Neutraface 2 Text Book" pitchFamily="34" charset="0"/>
                <a:sym typeface="Neutraface 2 Text Book" pitchFamily="34" charset="0"/>
              </a:rPr>
              <a:t>KW</a:t>
            </a:r>
          </a:p>
          <a:p>
            <a:pPr marL="57150"/>
            <a:r>
              <a:rPr lang="en-US" dirty="0">
                <a:latin typeface="Neutraface 2 Text Book" pitchFamily="34" charset="0"/>
                <a:ea typeface="Neutraface 2 Text Book" pitchFamily="34" charset="0"/>
                <a:cs typeface="Neutraface 2 Text Book" pitchFamily="34" charset="0"/>
                <a:sym typeface="Neutraface 2 Text Book" pitchFamily="34" charset="0"/>
              </a:rPr>
              <a:t>Cost:        $86,400</a:t>
            </a:r>
          </a:p>
          <a:p>
            <a:pPr marL="57150"/>
            <a:r>
              <a:rPr lang="en-US" dirty="0">
                <a:latin typeface="Neutraface 2 Text Book" pitchFamily="34" charset="0"/>
                <a:ea typeface="Neutraface 2 Text Book" pitchFamily="34" charset="0"/>
                <a:cs typeface="Neutraface 2 Text Book" pitchFamily="34" charset="0"/>
                <a:sym typeface="Neutraface 2 Text Book" pitchFamily="34" charset="0"/>
              </a:rPr>
              <a:t>Payback:  23.5 </a:t>
            </a:r>
            <a:r>
              <a:rPr lang="en-US" dirty="0" err="1">
                <a:latin typeface="Neutraface 2 Text Book" pitchFamily="34" charset="0"/>
                <a:ea typeface="Neutraface 2 Text Book" pitchFamily="34" charset="0"/>
                <a:cs typeface="Neutraface 2 Text Book" pitchFamily="34" charset="0"/>
                <a:sym typeface="Neutraface 2 Text Book" pitchFamily="34" charset="0"/>
              </a:rPr>
              <a:t>yrs</a:t>
            </a:r>
            <a:endParaRPr lang="en-US" sz="1800" dirty="0">
              <a:latin typeface="Neutraface 2 Text Book" pitchFamily="34" charset="0"/>
              <a:ea typeface="Neutraface 2 Text Book" pitchFamily="34" charset="0"/>
              <a:cs typeface="Neutraface 2 Text Book" pitchFamily="34" charset="0"/>
              <a:sym typeface="Neutraface 2 Text Book" pitchFamily="34" charset="0"/>
            </a:endParaRPr>
          </a:p>
        </p:txBody>
      </p:sp>
      <p:sp>
        <p:nvSpPr>
          <p:cNvPr id="10" name="Title 1"/>
          <p:cNvSpPr txBox="1">
            <a:spLocks/>
          </p:cNvSpPr>
          <p:nvPr/>
        </p:nvSpPr>
        <p:spPr>
          <a:xfrm>
            <a:off x="2819400" y="277091"/>
            <a:ext cx="3505200" cy="99060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spcBef>
                <a:spcPct val="0"/>
              </a:spcBef>
              <a:buNone/>
              <a:defRPr sz="4000" kern="1200">
                <a:solidFill>
                  <a:schemeClr val="tx1"/>
                </a:solidFill>
                <a:latin typeface="+mj-lt"/>
                <a:ea typeface="+mj-ea"/>
                <a:cs typeface="+mj-cs"/>
              </a:defRPr>
            </a:lvl1pPr>
          </a:lstStyle>
          <a:p>
            <a:pPr algn="ctr"/>
            <a:r>
              <a:rPr lang="en-US" dirty="0" smtClean="0">
                <a:effectLst>
                  <a:outerShdw blurRad="38100" dist="38100" dir="2700000" algn="tl">
                    <a:srgbClr val="000000">
                      <a:alpha val="43137"/>
                    </a:srgbClr>
                  </a:outerShdw>
                </a:effectLst>
              </a:rPr>
              <a:t>Solar Electric</a:t>
            </a:r>
            <a:endParaRPr lang="en-US" dirty="0">
              <a:effectLst>
                <a:outerShdw blurRad="38100" dist="38100" dir="2700000" algn="tl">
                  <a:srgbClr val="000000">
                    <a:alpha val="43137"/>
                  </a:srgbClr>
                </a:outerShdw>
              </a:effectLst>
            </a:endParaRPr>
          </a:p>
        </p:txBody>
      </p:sp>
      <p:cxnSp>
        <p:nvCxnSpPr>
          <p:cNvPr id="11" name="Straight Arrow Connector 10"/>
          <p:cNvCxnSpPr>
            <a:stCxn id="10" idx="2"/>
          </p:cNvCxnSpPr>
          <p:nvPr/>
        </p:nvCxnSpPr>
        <p:spPr>
          <a:xfrm flipH="1">
            <a:off x="3352800" y="1267691"/>
            <a:ext cx="1219200" cy="819109"/>
          </a:xfrm>
          <a:prstGeom prst="straightConnector1">
            <a:avLst/>
          </a:prstGeom>
          <a:ln>
            <a:solidFill>
              <a:schemeClr val="accent1">
                <a:lumMod val="20000"/>
                <a:lumOff val="80000"/>
              </a:schemeClr>
            </a:solidFill>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10719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Photovoltaic System</a:t>
            </a:r>
            <a:endParaRPr lang="en-US" dirty="0"/>
          </a:p>
        </p:txBody>
      </p:sp>
      <p:sp>
        <p:nvSpPr>
          <p:cNvPr id="3" name="Content Placeholder 2"/>
          <p:cNvSpPr>
            <a:spLocks noGrp="1"/>
          </p:cNvSpPr>
          <p:nvPr>
            <p:ph idx="1"/>
          </p:nvPr>
        </p:nvSpPr>
        <p:spPr>
          <a:xfrm>
            <a:off x="457200" y="1600200"/>
            <a:ext cx="4267200" cy="4525963"/>
          </a:xfrm>
        </p:spPr>
        <p:txBody>
          <a:bodyPr/>
          <a:lstStyle/>
          <a:p>
            <a:r>
              <a:rPr lang="en-US" dirty="0" smtClean="0"/>
              <a:t>143 Microcrystalline Panels at 240W each </a:t>
            </a:r>
            <a:r>
              <a:rPr lang="en-US" dirty="0"/>
              <a:t/>
            </a:r>
            <a:br>
              <a:rPr lang="en-US" dirty="0"/>
            </a:br>
            <a:r>
              <a:rPr lang="en-US" dirty="0" smtClean="0"/>
              <a:t>= 34,320 Watt system</a:t>
            </a:r>
          </a:p>
          <a:p>
            <a:pPr marL="0" indent="0">
              <a:buNone/>
            </a:pPr>
            <a:r>
              <a:rPr lang="en-US" dirty="0" smtClean="0"/>
              <a:t>   </a:t>
            </a:r>
          </a:p>
          <a:p>
            <a:r>
              <a:rPr lang="en-US" dirty="0" smtClean="0"/>
              <a:t>Grid-tied utility interactive system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736204"/>
            <a:ext cx="3850828" cy="21693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74641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Photovoltaic System</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424" y="1295399"/>
            <a:ext cx="6894576" cy="4752629"/>
          </a:xfrm>
          <a:prstGeom prst="rect">
            <a:avLst/>
          </a:prstGeom>
        </p:spPr>
      </p:pic>
    </p:spTree>
    <p:extLst>
      <p:ext uri="{BB962C8B-B14F-4D97-AF65-F5344CB8AC3E}">
        <p14:creationId xmlns:p14="http://schemas.microsoft.com/office/powerpoint/2010/main" val="966180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Photovoltaic System</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1492202"/>
            <a:ext cx="4419600" cy="5243561"/>
          </a:xfrm>
        </p:spPr>
      </p:pic>
    </p:spTree>
    <p:extLst>
      <p:ext uri="{BB962C8B-B14F-4D97-AF65-F5344CB8AC3E}">
        <p14:creationId xmlns:p14="http://schemas.microsoft.com/office/powerpoint/2010/main" val="105720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TotalTime>
  <Words>736</Words>
  <Application>Microsoft Office PowerPoint</Application>
  <PresentationFormat>On-screen Show (4:3)</PresentationFormat>
  <Paragraphs>191</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Milton Union Schools Green Initiatives</vt:lpstr>
      <vt:lpstr>Chiller / Ice Storage</vt:lpstr>
      <vt:lpstr>High Efficiency Chillers / Ice Storage</vt:lpstr>
      <vt:lpstr>LED Site Lighting</vt:lpstr>
      <vt:lpstr>LED Site Lighting</vt:lpstr>
      <vt:lpstr>Chiller / Ice Storage</vt:lpstr>
      <vt:lpstr>Solar Photovoltaic System</vt:lpstr>
      <vt:lpstr>Solar Photovoltaic System</vt:lpstr>
      <vt:lpstr>Solar Photovoltaic System</vt:lpstr>
      <vt:lpstr>Solar Photovoltaic System</vt:lpstr>
      <vt:lpstr>Chiller / Ice Storage</vt:lpstr>
      <vt:lpstr>Wind Turbine</vt:lpstr>
      <vt:lpstr>Wind Turbine</vt:lpstr>
      <vt:lpstr>Wind Turbine</vt:lpstr>
      <vt:lpstr>Daylight Harvesting</vt:lpstr>
      <vt:lpstr>Daylight Harvesting</vt:lpstr>
      <vt:lpstr>Daylight Harvesting</vt:lpstr>
      <vt:lpstr>Lighting Design Strategies</vt:lpstr>
      <vt:lpstr>Lighting Design Strategies</vt:lpstr>
      <vt:lpstr>Lighting Design Strategies</vt:lpstr>
      <vt:lpstr>Lighting Design Strategies</vt:lpstr>
      <vt:lpstr>Chiller / Ice Storage</vt:lpstr>
      <vt:lpstr>Rainwater Harvesting</vt:lpstr>
      <vt:lpstr>Rainwater Harvesting</vt:lpstr>
      <vt:lpstr>Rainwater Harvesting</vt:lpstr>
      <vt:lpstr>Rainwater Harvesting</vt:lpstr>
      <vt:lpstr>Chiller / Ice Storage</vt:lpstr>
      <vt:lpstr>Solar Thermal Domestic Water Heating</vt:lpstr>
      <vt:lpstr>Solar Thermal Domestic Water Heating</vt:lpstr>
      <vt:lpstr>System Modeling </vt:lpstr>
      <vt:lpstr>Green Initiatives</vt:lpstr>
      <vt:lpstr>Green Initiatives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E. Hansbury</dc:creator>
  <cp:lastModifiedBy>Diane E. Hansbury</cp:lastModifiedBy>
  <cp:revision>36</cp:revision>
  <dcterms:created xsi:type="dcterms:W3CDTF">2012-03-02T15:56:22Z</dcterms:created>
  <dcterms:modified xsi:type="dcterms:W3CDTF">2012-03-12T16:36:05Z</dcterms:modified>
</cp:coreProperties>
</file>